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showSpecialPlsOnTitleSld="0">
  <p:sldMasterIdLst>
    <p:sldMasterId id="2147483648" r:id="rId1"/>
  </p:sldMasterIdLst>
  <p:notesMasterIdLst>
    <p:notesMasterId r:id="rId6"/>
  </p:notesMasterIdLst>
  <p:handoutMasterIdLst>
    <p:handoutMasterId r:id="rId85"/>
  </p:handoutMasterIdLst>
  <p:sldIdLst>
    <p:sldId id="262" r:id="rId3"/>
    <p:sldId id="764" r:id="rId4"/>
    <p:sldId id="845" r:id="rId5"/>
    <p:sldId id="829" r:id="rId7"/>
    <p:sldId id="833" r:id="rId8"/>
    <p:sldId id="835" r:id="rId9"/>
    <p:sldId id="837" r:id="rId10"/>
    <p:sldId id="838" r:id="rId11"/>
    <p:sldId id="839" r:id="rId12"/>
    <p:sldId id="840" r:id="rId13"/>
    <p:sldId id="846" r:id="rId14"/>
    <p:sldId id="842" r:id="rId15"/>
    <p:sldId id="847" r:id="rId16"/>
    <p:sldId id="848" r:id="rId17"/>
    <p:sldId id="849" r:id="rId18"/>
    <p:sldId id="853" r:id="rId19"/>
    <p:sldId id="854" r:id="rId20"/>
    <p:sldId id="852" r:id="rId21"/>
    <p:sldId id="851" r:id="rId22"/>
    <p:sldId id="855" r:id="rId23"/>
    <p:sldId id="856" r:id="rId24"/>
    <p:sldId id="871" r:id="rId25"/>
    <p:sldId id="857" r:id="rId26"/>
    <p:sldId id="850" r:id="rId27"/>
    <p:sldId id="858" r:id="rId28"/>
    <p:sldId id="859" r:id="rId29"/>
    <p:sldId id="868" r:id="rId30"/>
    <p:sldId id="869" r:id="rId31"/>
    <p:sldId id="872" r:id="rId32"/>
    <p:sldId id="873" r:id="rId33"/>
    <p:sldId id="874" r:id="rId34"/>
    <p:sldId id="860" r:id="rId35"/>
    <p:sldId id="861" r:id="rId36"/>
    <p:sldId id="875" r:id="rId37"/>
    <p:sldId id="862" r:id="rId38"/>
    <p:sldId id="876" r:id="rId39"/>
    <p:sldId id="863" r:id="rId40"/>
    <p:sldId id="864" r:id="rId41"/>
    <p:sldId id="877" r:id="rId42"/>
    <p:sldId id="878" r:id="rId43"/>
    <p:sldId id="890" r:id="rId44"/>
    <p:sldId id="891" r:id="rId45"/>
    <p:sldId id="879" r:id="rId46"/>
    <p:sldId id="880" r:id="rId47"/>
    <p:sldId id="881" r:id="rId48"/>
    <p:sldId id="882" r:id="rId49"/>
    <p:sldId id="883" r:id="rId50"/>
    <p:sldId id="884" r:id="rId51"/>
    <p:sldId id="885" r:id="rId52"/>
    <p:sldId id="892" r:id="rId53"/>
    <p:sldId id="886" r:id="rId54"/>
    <p:sldId id="893" r:id="rId55"/>
    <p:sldId id="894" r:id="rId56"/>
    <p:sldId id="895" r:id="rId57"/>
    <p:sldId id="896" r:id="rId58"/>
    <p:sldId id="887" r:id="rId59"/>
    <p:sldId id="899" r:id="rId60"/>
    <p:sldId id="901" r:id="rId61"/>
    <p:sldId id="902" r:id="rId62"/>
    <p:sldId id="903" r:id="rId63"/>
    <p:sldId id="904" r:id="rId64"/>
    <p:sldId id="905" r:id="rId65"/>
    <p:sldId id="906" r:id="rId66"/>
    <p:sldId id="909" r:id="rId67"/>
    <p:sldId id="908" r:id="rId68"/>
    <p:sldId id="907" r:id="rId69"/>
    <p:sldId id="910" r:id="rId70"/>
    <p:sldId id="911" r:id="rId71"/>
    <p:sldId id="912" r:id="rId72"/>
    <p:sldId id="917" r:id="rId73"/>
    <p:sldId id="913" r:id="rId74"/>
    <p:sldId id="914" r:id="rId75"/>
    <p:sldId id="915" r:id="rId76"/>
    <p:sldId id="918" r:id="rId77"/>
    <p:sldId id="916" r:id="rId78"/>
    <p:sldId id="926" r:id="rId79"/>
    <p:sldId id="927" r:id="rId80"/>
    <p:sldId id="928" r:id="rId81"/>
    <p:sldId id="929" r:id="rId82"/>
    <p:sldId id="930" r:id="rId83"/>
    <p:sldId id="819" r:id="rId84"/>
  </p:sldIdLst>
  <p:sldSz cx="9906000" cy="6858000" type="A4"/>
  <p:notesSz cx="6797675" cy="9926320"/>
  <p:defaultTextStyle>
    <a:defPPr>
      <a:defRPr lang="zh-CN"/>
    </a:defPPr>
    <a:lvl1pPr algn="l" defTabSz="1071245" rtl="0" fontAlgn="base">
      <a:spcBef>
        <a:spcPct val="0"/>
      </a:spcBef>
      <a:spcAft>
        <a:spcPct val="0"/>
      </a:spcAft>
      <a:defRPr sz="2100" kern="1200">
        <a:solidFill>
          <a:schemeClr val="tx1"/>
        </a:solidFill>
        <a:latin typeface="Calibri" panose="020F0502020204030204" pitchFamily="34" charset="0"/>
        <a:ea typeface="宋体" panose="02010600030101010101" pitchFamily="2" charset="-122"/>
        <a:cs typeface="+mn-cs"/>
      </a:defRPr>
    </a:lvl1pPr>
    <a:lvl2pPr marL="535305" indent="-78105" algn="l" defTabSz="1071245" rtl="0" fontAlgn="base">
      <a:spcBef>
        <a:spcPct val="0"/>
      </a:spcBef>
      <a:spcAft>
        <a:spcPct val="0"/>
      </a:spcAft>
      <a:defRPr sz="2100" kern="1200">
        <a:solidFill>
          <a:schemeClr val="tx1"/>
        </a:solidFill>
        <a:latin typeface="Calibri" panose="020F0502020204030204" pitchFamily="34" charset="0"/>
        <a:ea typeface="宋体" panose="02010600030101010101" pitchFamily="2" charset="-122"/>
        <a:cs typeface="+mn-cs"/>
      </a:defRPr>
    </a:lvl2pPr>
    <a:lvl3pPr marL="1071880" indent="-157480" algn="l" defTabSz="1071245" rtl="0" fontAlgn="base">
      <a:spcBef>
        <a:spcPct val="0"/>
      </a:spcBef>
      <a:spcAft>
        <a:spcPct val="0"/>
      </a:spcAft>
      <a:defRPr sz="2100" kern="1200">
        <a:solidFill>
          <a:schemeClr val="tx1"/>
        </a:solidFill>
        <a:latin typeface="Calibri" panose="020F0502020204030204" pitchFamily="34" charset="0"/>
        <a:ea typeface="宋体" panose="02010600030101010101" pitchFamily="2" charset="-122"/>
        <a:cs typeface="+mn-cs"/>
      </a:defRPr>
    </a:lvl3pPr>
    <a:lvl4pPr marL="1608455" indent="-236855" algn="l" defTabSz="1071245" rtl="0" fontAlgn="base">
      <a:spcBef>
        <a:spcPct val="0"/>
      </a:spcBef>
      <a:spcAft>
        <a:spcPct val="0"/>
      </a:spcAft>
      <a:defRPr sz="2100" kern="1200">
        <a:solidFill>
          <a:schemeClr val="tx1"/>
        </a:solidFill>
        <a:latin typeface="Calibri" panose="020F0502020204030204" pitchFamily="34" charset="0"/>
        <a:ea typeface="宋体" panose="02010600030101010101" pitchFamily="2" charset="-122"/>
        <a:cs typeface="+mn-cs"/>
      </a:defRPr>
    </a:lvl4pPr>
    <a:lvl5pPr marL="2145030" indent="-316230" algn="l" defTabSz="1071245" rtl="0" fontAlgn="base">
      <a:spcBef>
        <a:spcPct val="0"/>
      </a:spcBef>
      <a:spcAft>
        <a:spcPct val="0"/>
      </a:spcAft>
      <a:defRPr sz="21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2100"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2100"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2100"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2100"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2FDB2607-1784-4EEB-B798-7EB5836EED8A}">
        <p14:showMediaCtrls xmlns:p14="http://schemas.microsoft.com/office/powerpoint/2010/main" val="1"/>
      </p:ext>
    </p:extLst>
  </p:showPr>
  <p:clrMru>
    <a:srgbClr val="E61D08"/>
    <a:srgbClr val="000000"/>
    <a:srgbClr val="FF6600"/>
    <a:srgbClr val="0099FF"/>
    <a:srgbClr val="FF00FF"/>
    <a:srgbClr val="CCFFFF"/>
    <a:srgbClr val="0000FF"/>
    <a:srgbClr val="66CCFF"/>
    <a:srgbClr val="FFFF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94536" autoAdjust="0"/>
  </p:normalViewPr>
  <p:slideViewPr>
    <p:cSldViewPr>
      <p:cViewPr>
        <p:scale>
          <a:sx n="66" d="100"/>
          <a:sy n="66" d="100"/>
        </p:scale>
        <p:origin x="-1080" y="-54"/>
      </p:cViewPr>
      <p:guideLst>
        <p:guide orient="horz" pos="2222"/>
        <p:guide pos="312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1072515"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defTabSz="1072515" fontAlgn="auto">
              <a:spcBef>
                <a:spcPts val="0"/>
              </a:spcBef>
              <a:spcAft>
                <a:spcPts val="0"/>
              </a:spcAft>
              <a:defRPr sz="1200">
                <a:latin typeface="+mn-lt"/>
                <a:ea typeface="+mn-ea"/>
              </a:defRPr>
            </a:lvl1pPr>
          </a:lstStyle>
          <a:p>
            <a:pPr>
              <a:defRPr/>
            </a:pPr>
            <a:fld id="{AAD46AA6-0992-4589-8DCE-2296F8BE38F8}" type="datetimeFigureOut">
              <a:rPr lang="zh-CN" altLang="en-US"/>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defTabSz="1072515"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defTabSz="1072515" fontAlgn="auto">
              <a:spcBef>
                <a:spcPts val="0"/>
              </a:spcBef>
              <a:spcAft>
                <a:spcPts val="0"/>
              </a:spcAft>
              <a:defRPr sz="1200">
                <a:latin typeface="+mn-lt"/>
                <a:ea typeface="+mn-ea"/>
              </a:defRPr>
            </a:lvl1pPr>
          </a:lstStyle>
          <a:p>
            <a:pPr>
              <a:defRPr/>
            </a:pPr>
            <a:fld id="{E6FEC2DB-9192-426D-8B4A-314480CB62BF}"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1072515"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defTabSz="1072515" fontAlgn="auto">
              <a:spcBef>
                <a:spcPts val="0"/>
              </a:spcBef>
              <a:spcAft>
                <a:spcPts val="0"/>
              </a:spcAft>
              <a:defRPr sz="1200">
                <a:latin typeface="+mn-lt"/>
                <a:ea typeface="+mn-ea"/>
              </a:defRPr>
            </a:lvl1pPr>
          </a:lstStyle>
          <a:p>
            <a:pPr>
              <a:defRPr/>
            </a:pPr>
            <a:fld id="{05724650-1CE0-4322-BC32-73B78297E763}" type="datetimeFigureOut">
              <a:rPr lang="zh-CN" altLang="en-US"/>
            </a:fld>
            <a:endParaRPr lang="zh-CN" altLang="en-US"/>
          </a:p>
        </p:txBody>
      </p:sp>
      <p:sp>
        <p:nvSpPr>
          <p:cNvPr id="4" name="幻灯片图像占位符 3"/>
          <p:cNvSpPr>
            <a:spLocks noGrp="1" noRot="1" noChangeAspect="1"/>
          </p:cNvSpPr>
          <p:nvPr>
            <p:ph type="sldImg" idx="2"/>
          </p:nvPr>
        </p:nvSpPr>
        <p:spPr>
          <a:xfrm>
            <a:off x="709613" y="744538"/>
            <a:ext cx="5378450"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defTabSz="1072515"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defTabSz="1072515" fontAlgn="auto">
              <a:spcBef>
                <a:spcPts val="0"/>
              </a:spcBef>
              <a:spcAft>
                <a:spcPts val="0"/>
              </a:spcAft>
              <a:defRPr sz="1200">
                <a:latin typeface="+mn-lt"/>
                <a:ea typeface="+mn-ea"/>
              </a:defRPr>
            </a:lvl1pPr>
          </a:lstStyle>
          <a:p>
            <a:pPr>
              <a:defRPr/>
            </a:pPr>
            <a:fld id="{9896C3EB-7A3D-4D4F-B77D-EE440D4BCBE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49156" name="灯片编号占位符 3"/>
          <p:cNvSpPr>
            <a:spLocks noGrp="1"/>
          </p:cNvSpPr>
          <p:nvPr>
            <p:ph type="sldNum" sz="quarter" idx="5"/>
          </p:nvPr>
        </p:nvSpPr>
        <p:spPr>
          <a:noFill/>
        </p:spPr>
        <p:txBody>
          <a:bodyPr/>
          <a:lstStyle/>
          <a:p>
            <a:fld id="{B3896A38-A63C-48F1-9457-36FBBDAAC82E}"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36575" indent="0" algn="ctr">
              <a:buNone/>
              <a:defRPr>
                <a:solidFill>
                  <a:schemeClr val="tx1">
                    <a:tint val="75000"/>
                  </a:schemeClr>
                </a:solidFill>
              </a:defRPr>
            </a:lvl2pPr>
            <a:lvl3pPr marL="1073150" indent="0" algn="ctr">
              <a:buNone/>
              <a:defRPr>
                <a:solidFill>
                  <a:schemeClr val="tx1">
                    <a:tint val="75000"/>
                  </a:schemeClr>
                </a:solidFill>
              </a:defRPr>
            </a:lvl3pPr>
            <a:lvl4pPr marL="1609090" indent="0" algn="ctr">
              <a:buNone/>
              <a:defRPr>
                <a:solidFill>
                  <a:schemeClr val="tx1">
                    <a:tint val="75000"/>
                  </a:schemeClr>
                </a:solidFill>
              </a:defRPr>
            </a:lvl4pPr>
            <a:lvl5pPr marL="2145665" indent="0" algn="ctr">
              <a:buNone/>
              <a:defRPr>
                <a:solidFill>
                  <a:schemeClr val="tx1">
                    <a:tint val="75000"/>
                  </a:schemeClr>
                </a:solidFill>
              </a:defRPr>
            </a:lvl5pPr>
            <a:lvl6pPr marL="2682240" indent="0" algn="ctr">
              <a:buNone/>
              <a:defRPr>
                <a:solidFill>
                  <a:schemeClr val="tx1">
                    <a:tint val="75000"/>
                  </a:schemeClr>
                </a:solidFill>
              </a:defRPr>
            </a:lvl6pPr>
            <a:lvl7pPr marL="3218815" indent="0" algn="ctr">
              <a:buNone/>
              <a:defRPr>
                <a:solidFill>
                  <a:schemeClr val="tx1">
                    <a:tint val="75000"/>
                  </a:schemeClr>
                </a:solidFill>
              </a:defRPr>
            </a:lvl7pPr>
            <a:lvl8pPr marL="3754755" indent="0" algn="ctr">
              <a:buNone/>
              <a:defRPr>
                <a:solidFill>
                  <a:schemeClr val="tx1">
                    <a:tint val="75000"/>
                  </a:schemeClr>
                </a:solidFill>
              </a:defRPr>
            </a:lvl8pPr>
            <a:lvl9pPr marL="429133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53CAB1D-5FDB-49FF-8212-5B5863A53D35}" type="datetime1">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DE341E-F085-4329-84A3-67F76525C135}"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255725A-4AE8-4497-B42A-CF2BA60CC904}" type="datetime1">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47F399F-878B-4C8C-8D7E-18AF799CF324}"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9"/>
            <a:ext cx="22288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9"/>
            <a:ext cx="652145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E46CBA7-26CD-4A45-82F6-CBD8B18C0698}" type="datetime1">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43D00B4-E1BD-4EBB-AF9C-25454B092823}"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7958B1C-7A74-4348-AE0D-F2D90B8E5F4C}" type="datetime1">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86B6C45-8364-430E-82A0-FF788589F6D3}"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506" y="4406901"/>
            <a:ext cx="8420100" cy="1362075"/>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36575" indent="0">
              <a:buNone/>
              <a:defRPr sz="2100">
                <a:solidFill>
                  <a:schemeClr val="tx1">
                    <a:tint val="75000"/>
                  </a:schemeClr>
                </a:solidFill>
              </a:defRPr>
            </a:lvl2pPr>
            <a:lvl3pPr marL="1073150" indent="0">
              <a:buNone/>
              <a:defRPr sz="1900">
                <a:solidFill>
                  <a:schemeClr val="tx1">
                    <a:tint val="75000"/>
                  </a:schemeClr>
                </a:solidFill>
              </a:defRPr>
            </a:lvl3pPr>
            <a:lvl4pPr marL="1609090" indent="0">
              <a:buNone/>
              <a:defRPr sz="1600">
                <a:solidFill>
                  <a:schemeClr val="tx1">
                    <a:tint val="75000"/>
                  </a:schemeClr>
                </a:solidFill>
              </a:defRPr>
            </a:lvl4pPr>
            <a:lvl5pPr marL="2145665" indent="0">
              <a:buNone/>
              <a:defRPr sz="1600">
                <a:solidFill>
                  <a:schemeClr val="tx1">
                    <a:tint val="75000"/>
                  </a:schemeClr>
                </a:solidFill>
              </a:defRPr>
            </a:lvl5pPr>
            <a:lvl6pPr marL="2682240" indent="0">
              <a:buNone/>
              <a:defRPr sz="1600">
                <a:solidFill>
                  <a:schemeClr val="tx1">
                    <a:tint val="75000"/>
                  </a:schemeClr>
                </a:solidFill>
              </a:defRPr>
            </a:lvl6pPr>
            <a:lvl7pPr marL="3218815" indent="0">
              <a:buNone/>
              <a:defRPr sz="1600">
                <a:solidFill>
                  <a:schemeClr val="tx1">
                    <a:tint val="75000"/>
                  </a:schemeClr>
                </a:solidFill>
              </a:defRPr>
            </a:lvl7pPr>
            <a:lvl8pPr marL="3754755" indent="0">
              <a:buNone/>
              <a:defRPr sz="1600">
                <a:solidFill>
                  <a:schemeClr val="tx1">
                    <a:tint val="75000"/>
                  </a:schemeClr>
                </a:solidFill>
              </a:defRPr>
            </a:lvl8pPr>
            <a:lvl9pPr marL="429133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12AC69A2-8120-4071-915E-285A8FFCB7E4}" type="datetime1">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EEB4820-88B6-4156-840D-E7A0A232A0A1}"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1"/>
            <a:ext cx="437515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35550" y="1600201"/>
            <a:ext cx="437515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9F45700-2BDC-42AC-93A3-906DFA5869F0}" type="datetime1">
              <a:rPr lang="zh-CN" altLang="en-US" smtClean="0"/>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FFDF77-E8C5-4D7E-A07D-20F82E18410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870" cy="639763"/>
          </a:xfrm>
        </p:spPr>
        <p:txBody>
          <a:bodyPr anchor="b"/>
          <a:lstStyle>
            <a:lvl1pPr marL="0" indent="0">
              <a:buNone/>
              <a:defRPr sz="2800" b="1"/>
            </a:lvl1pPr>
            <a:lvl2pPr marL="536575" indent="0">
              <a:buNone/>
              <a:defRPr sz="2300" b="1"/>
            </a:lvl2pPr>
            <a:lvl3pPr marL="1073150" indent="0">
              <a:buNone/>
              <a:defRPr sz="2100" b="1"/>
            </a:lvl3pPr>
            <a:lvl4pPr marL="1609090" indent="0">
              <a:buNone/>
              <a:defRPr sz="1900" b="1"/>
            </a:lvl4pPr>
            <a:lvl5pPr marL="2145665" indent="0">
              <a:buNone/>
              <a:defRPr sz="1900" b="1"/>
            </a:lvl5pPr>
            <a:lvl6pPr marL="2682240" indent="0">
              <a:buNone/>
              <a:defRPr sz="1900" b="1"/>
            </a:lvl6pPr>
            <a:lvl7pPr marL="3218815" indent="0">
              <a:buNone/>
              <a:defRPr sz="1900" b="1"/>
            </a:lvl7pPr>
            <a:lvl8pPr marL="3754755" indent="0">
              <a:buNone/>
              <a:defRPr sz="1900" b="1"/>
            </a:lvl8pPr>
            <a:lvl9pPr marL="4291330" indent="0">
              <a:buNone/>
              <a:defRPr sz="1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95300" y="2174875"/>
            <a:ext cx="4376870"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32112" y="1535113"/>
            <a:ext cx="4378590" cy="639763"/>
          </a:xfrm>
        </p:spPr>
        <p:txBody>
          <a:bodyPr anchor="b"/>
          <a:lstStyle>
            <a:lvl1pPr marL="0" indent="0">
              <a:buNone/>
              <a:defRPr sz="2800" b="1"/>
            </a:lvl1pPr>
            <a:lvl2pPr marL="536575" indent="0">
              <a:buNone/>
              <a:defRPr sz="2300" b="1"/>
            </a:lvl2pPr>
            <a:lvl3pPr marL="1073150" indent="0">
              <a:buNone/>
              <a:defRPr sz="2100" b="1"/>
            </a:lvl3pPr>
            <a:lvl4pPr marL="1609090" indent="0">
              <a:buNone/>
              <a:defRPr sz="1900" b="1"/>
            </a:lvl4pPr>
            <a:lvl5pPr marL="2145665" indent="0">
              <a:buNone/>
              <a:defRPr sz="1900" b="1"/>
            </a:lvl5pPr>
            <a:lvl6pPr marL="2682240" indent="0">
              <a:buNone/>
              <a:defRPr sz="1900" b="1"/>
            </a:lvl6pPr>
            <a:lvl7pPr marL="3218815" indent="0">
              <a:buNone/>
              <a:defRPr sz="1900" b="1"/>
            </a:lvl7pPr>
            <a:lvl8pPr marL="3754755" indent="0">
              <a:buNone/>
              <a:defRPr sz="1900" b="1"/>
            </a:lvl8pPr>
            <a:lvl9pPr marL="4291330" indent="0">
              <a:buNone/>
              <a:defRPr sz="1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32112" y="2174875"/>
            <a:ext cx="4378590"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390DAE0-879F-47E1-A4B0-8237B5B23C38}" type="datetime1">
              <a:rPr lang="zh-CN" altLang="en-US" smtClean="0"/>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34ABE12-BCD6-4EE5-80E2-8FDE64A9A78A}"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B708A48-60B2-4C7C-A4FE-50163FAFEBFE}" type="datetime1">
              <a:rPr lang="zh-CN" altLang="en-US" smtClean="0"/>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FCB777C-D844-4839-BB14-8E3F114DE171}"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BBD830A-BD0B-427B-8409-A56F3CA0FE18}" type="datetime1">
              <a:rPr lang="zh-CN" altLang="en-US" smtClean="0"/>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663FF3A-99D0-4958-9299-A1AC1DA4B6D8}"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2" y="273049"/>
            <a:ext cx="3259006" cy="1162051"/>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971" y="273052"/>
            <a:ext cx="5537729" cy="5853113"/>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95302" y="1435102"/>
            <a:ext cx="3259006" cy="4691063"/>
          </a:xfrm>
        </p:spPr>
        <p:txBody>
          <a:bodyPr/>
          <a:lstStyle>
            <a:lvl1pPr marL="0" indent="0">
              <a:buNone/>
              <a:defRPr sz="1600"/>
            </a:lvl1pPr>
            <a:lvl2pPr marL="536575" indent="0">
              <a:buNone/>
              <a:defRPr sz="1400"/>
            </a:lvl2pPr>
            <a:lvl3pPr marL="1073150" indent="0">
              <a:buNone/>
              <a:defRPr sz="1200"/>
            </a:lvl3pPr>
            <a:lvl4pPr marL="1609090" indent="0">
              <a:buNone/>
              <a:defRPr sz="1100"/>
            </a:lvl4pPr>
            <a:lvl5pPr marL="2145665" indent="0">
              <a:buNone/>
              <a:defRPr sz="1100"/>
            </a:lvl5pPr>
            <a:lvl6pPr marL="2682240" indent="0">
              <a:buNone/>
              <a:defRPr sz="1100"/>
            </a:lvl6pPr>
            <a:lvl7pPr marL="3218815" indent="0">
              <a:buNone/>
              <a:defRPr sz="1100"/>
            </a:lvl7pPr>
            <a:lvl8pPr marL="3754755" indent="0">
              <a:buNone/>
              <a:defRPr sz="1100"/>
            </a:lvl8pPr>
            <a:lvl9pPr marL="4291330" indent="0">
              <a:buNone/>
              <a:defRPr sz="11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B22BAFFA-DE7C-4CE1-A947-66E3ABF0CB70}" type="datetime1">
              <a:rPr lang="zh-CN" altLang="en-US" smtClean="0"/>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7A303D2-C32A-448A-999B-775C1D6BAC7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645" y="4800600"/>
            <a:ext cx="5943600" cy="566739"/>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645" y="612775"/>
            <a:ext cx="5943600" cy="4114800"/>
          </a:xfrm>
        </p:spPr>
        <p:txBody>
          <a:bodyPr rtlCol="0">
            <a:normAutofit/>
          </a:bodyPr>
          <a:lstStyle>
            <a:lvl1pPr marL="0" indent="0">
              <a:buNone/>
              <a:defRPr sz="3800"/>
            </a:lvl1pPr>
            <a:lvl2pPr marL="536575" indent="0">
              <a:buNone/>
              <a:defRPr sz="3300"/>
            </a:lvl2pPr>
            <a:lvl3pPr marL="1073150" indent="0">
              <a:buNone/>
              <a:defRPr sz="2800"/>
            </a:lvl3pPr>
            <a:lvl4pPr marL="1609090" indent="0">
              <a:buNone/>
              <a:defRPr sz="2300"/>
            </a:lvl4pPr>
            <a:lvl5pPr marL="2145665" indent="0">
              <a:buNone/>
              <a:defRPr sz="2300"/>
            </a:lvl5pPr>
            <a:lvl6pPr marL="2682240" indent="0">
              <a:buNone/>
              <a:defRPr sz="2300"/>
            </a:lvl6pPr>
            <a:lvl7pPr marL="3218815" indent="0">
              <a:buNone/>
              <a:defRPr sz="2300"/>
            </a:lvl7pPr>
            <a:lvl8pPr marL="3754755" indent="0">
              <a:buNone/>
              <a:defRPr sz="2300"/>
            </a:lvl8pPr>
            <a:lvl9pPr marL="4291330" indent="0">
              <a:buNone/>
              <a:defRPr sz="2300"/>
            </a:lvl9pPr>
          </a:lstStyle>
          <a:p>
            <a:pPr lvl="0"/>
            <a:endParaRPr lang="zh-CN" altLang="en-US" noProof="0"/>
          </a:p>
        </p:txBody>
      </p:sp>
      <p:sp>
        <p:nvSpPr>
          <p:cNvPr id="4" name="文本占位符 3"/>
          <p:cNvSpPr>
            <a:spLocks noGrp="1"/>
          </p:cNvSpPr>
          <p:nvPr>
            <p:ph type="body" sz="half" idx="2"/>
          </p:nvPr>
        </p:nvSpPr>
        <p:spPr>
          <a:xfrm>
            <a:off x="1941645" y="5367338"/>
            <a:ext cx="5943600" cy="804863"/>
          </a:xfrm>
        </p:spPr>
        <p:txBody>
          <a:bodyPr/>
          <a:lstStyle>
            <a:lvl1pPr marL="0" indent="0">
              <a:buNone/>
              <a:defRPr sz="1600"/>
            </a:lvl1pPr>
            <a:lvl2pPr marL="536575" indent="0">
              <a:buNone/>
              <a:defRPr sz="1400"/>
            </a:lvl2pPr>
            <a:lvl3pPr marL="1073150" indent="0">
              <a:buNone/>
              <a:defRPr sz="1200"/>
            </a:lvl3pPr>
            <a:lvl4pPr marL="1609090" indent="0">
              <a:buNone/>
              <a:defRPr sz="1100"/>
            </a:lvl4pPr>
            <a:lvl5pPr marL="2145665" indent="0">
              <a:buNone/>
              <a:defRPr sz="1100"/>
            </a:lvl5pPr>
            <a:lvl6pPr marL="2682240" indent="0">
              <a:buNone/>
              <a:defRPr sz="1100"/>
            </a:lvl6pPr>
            <a:lvl7pPr marL="3218815" indent="0">
              <a:buNone/>
              <a:defRPr sz="1100"/>
            </a:lvl7pPr>
            <a:lvl8pPr marL="3754755" indent="0">
              <a:buNone/>
              <a:defRPr sz="1100"/>
            </a:lvl8pPr>
            <a:lvl9pPr marL="4291330" indent="0">
              <a:buNone/>
              <a:defRPr sz="11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B21A44D8-A831-4E34-9085-A2481EA75079}" type="datetime1">
              <a:rPr lang="zh-CN" altLang="en-US" smtClean="0"/>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DC3E2D8-3B0F-484F-A0FE-49A074F3F2B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lum/>
          </a:blip>
          <a:srcRect/>
          <a:stretch>
            <a:fillRect t="-1000" b="-1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95300" y="274638"/>
            <a:ext cx="8915400" cy="1143000"/>
          </a:xfrm>
          <a:prstGeom prst="rect">
            <a:avLst/>
          </a:prstGeom>
          <a:noFill/>
          <a:ln w="9525">
            <a:noFill/>
            <a:miter lim="800000"/>
          </a:ln>
        </p:spPr>
        <p:txBody>
          <a:bodyPr vert="horz" wrap="square" lIns="107287" tIns="53643" rIns="107287" bIns="53643"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95300" y="1600200"/>
            <a:ext cx="8915400" cy="4525963"/>
          </a:xfrm>
          <a:prstGeom prst="rect">
            <a:avLst/>
          </a:prstGeom>
          <a:noFill/>
          <a:ln w="9525">
            <a:noFill/>
            <a:miter lim="800000"/>
          </a:ln>
        </p:spPr>
        <p:txBody>
          <a:bodyPr vert="horz" wrap="square" lIns="107287" tIns="53643" rIns="107287" bIns="53643"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95300" y="6356350"/>
            <a:ext cx="2311400" cy="365125"/>
          </a:xfrm>
          <a:prstGeom prst="rect">
            <a:avLst/>
          </a:prstGeom>
        </p:spPr>
        <p:txBody>
          <a:bodyPr vert="horz" lIns="107287" tIns="53643" rIns="107287" bIns="53643" rtlCol="0" anchor="ctr"/>
          <a:lstStyle>
            <a:lvl1pPr algn="l" defTabSz="1072515" fontAlgn="auto">
              <a:spcBef>
                <a:spcPts val="0"/>
              </a:spcBef>
              <a:spcAft>
                <a:spcPts val="0"/>
              </a:spcAft>
              <a:defRPr sz="1400">
                <a:solidFill>
                  <a:schemeClr val="tx1">
                    <a:tint val="75000"/>
                  </a:schemeClr>
                </a:solidFill>
                <a:latin typeface="+mn-lt"/>
                <a:ea typeface="+mn-ea"/>
              </a:defRPr>
            </a:lvl1pPr>
          </a:lstStyle>
          <a:p>
            <a:pPr>
              <a:defRPr/>
            </a:pPr>
            <a:fld id="{D67B599B-F2D6-46D0-BE33-1A23D7787714}" type="datetime1">
              <a:rPr lang="zh-CN" altLang="en-US" smtClean="0"/>
            </a:fld>
            <a:endParaRPr lang="zh-CN" altLang="en-US"/>
          </a:p>
        </p:txBody>
      </p:sp>
      <p:sp>
        <p:nvSpPr>
          <p:cNvPr id="5" name="页脚占位符 4"/>
          <p:cNvSpPr>
            <a:spLocks noGrp="1"/>
          </p:cNvSpPr>
          <p:nvPr>
            <p:ph type="ftr" sz="quarter" idx="3"/>
          </p:nvPr>
        </p:nvSpPr>
        <p:spPr>
          <a:xfrm>
            <a:off x="3384550" y="6356350"/>
            <a:ext cx="3136900" cy="365125"/>
          </a:xfrm>
          <a:prstGeom prst="rect">
            <a:avLst/>
          </a:prstGeom>
        </p:spPr>
        <p:txBody>
          <a:bodyPr vert="horz" lIns="107287" tIns="53643" rIns="107287" bIns="53643" rtlCol="0" anchor="ctr"/>
          <a:lstStyle>
            <a:lvl1pPr algn="ctr" defTabSz="1072515" fontAlgn="auto">
              <a:spcBef>
                <a:spcPts val="0"/>
              </a:spcBef>
              <a:spcAft>
                <a:spcPts val="0"/>
              </a:spcAft>
              <a:defRPr sz="14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7099300" y="6356350"/>
            <a:ext cx="2311400" cy="365125"/>
          </a:xfrm>
          <a:prstGeom prst="rect">
            <a:avLst/>
          </a:prstGeom>
        </p:spPr>
        <p:txBody>
          <a:bodyPr vert="horz" lIns="107287" tIns="53643" rIns="107287" bIns="53643" rtlCol="0" anchor="ctr"/>
          <a:lstStyle>
            <a:lvl1pPr algn="r" defTabSz="1072515" fontAlgn="auto">
              <a:spcBef>
                <a:spcPts val="0"/>
              </a:spcBef>
              <a:spcAft>
                <a:spcPts val="0"/>
              </a:spcAft>
              <a:defRPr sz="1400">
                <a:solidFill>
                  <a:schemeClr val="tx1">
                    <a:tint val="75000"/>
                  </a:schemeClr>
                </a:solidFill>
                <a:latin typeface="+mn-lt"/>
                <a:ea typeface="+mn-ea"/>
              </a:defRPr>
            </a:lvl1pPr>
          </a:lstStyle>
          <a:p>
            <a:pPr>
              <a:defRPr/>
            </a:pPr>
            <a:fld id="{37B9C6A2-EFE5-4EB2-9EF0-E59457CD21F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071245" rtl="0" eaLnBrk="0" fontAlgn="base" hangingPunct="0">
        <a:spcBef>
          <a:spcPct val="0"/>
        </a:spcBef>
        <a:spcAft>
          <a:spcPct val="0"/>
        </a:spcAft>
        <a:defRPr sz="5200" kern="1200">
          <a:solidFill>
            <a:schemeClr val="tx1"/>
          </a:solidFill>
          <a:latin typeface="+mj-lt"/>
          <a:ea typeface="+mj-ea"/>
          <a:cs typeface="+mj-cs"/>
        </a:defRPr>
      </a:lvl1pPr>
      <a:lvl2pPr algn="ctr" defTabSz="1071245"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defRPr>
      </a:lvl2pPr>
      <a:lvl3pPr algn="ctr" defTabSz="1071245"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defRPr>
      </a:lvl3pPr>
      <a:lvl4pPr algn="ctr" defTabSz="1071245"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defRPr>
      </a:lvl4pPr>
      <a:lvl5pPr algn="ctr" defTabSz="1071245" rtl="0" eaLnBrk="0" fontAlgn="base" hangingPunct="0">
        <a:spcBef>
          <a:spcPct val="0"/>
        </a:spcBef>
        <a:spcAft>
          <a:spcPct val="0"/>
        </a:spcAft>
        <a:defRPr sz="5200">
          <a:solidFill>
            <a:schemeClr val="tx1"/>
          </a:solidFill>
          <a:latin typeface="Calibri" panose="020F0502020204030204" pitchFamily="34" charset="0"/>
          <a:ea typeface="宋体" panose="02010600030101010101" pitchFamily="2" charset="-122"/>
        </a:defRPr>
      </a:lvl5pPr>
      <a:lvl6pPr marL="457200" algn="ctr" defTabSz="1071245" rtl="0" fontAlgn="base">
        <a:spcBef>
          <a:spcPct val="0"/>
        </a:spcBef>
        <a:spcAft>
          <a:spcPct val="0"/>
        </a:spcAft>
        <a:defRPr sz="5200">
          <a:solidFill>
            <a:schemeClr val="tx1"/>
          </a:solidFill>
          <a:latin typeface="Calibri" panose="020F0502020204030204" pitchFamily="34" charset="0"/>
          <a:ea typeface="宋体" panose="02010600030101010101" pitchFamily="2" charset="-122"/>
        </a:defRPr>
      </a:lvl6pPr>
      <a:lvl7pPr marL="914400" algn="ctr" defTabSz="1071245" rtl="0" fontAlgn="base">
        <a:spcBef>
          <a:spcPct val="0"/>
        </a:spcBef>
        <a:spcAft>
          <a:spcPct val="0"/>
        </a:spcAft>
        <a:defRPr sz="5200">
          <a:solidFill>
            <a:schemeClr val="tx1"/>
          </a:solidFill>
          <a:latin typeface="Calibri" panose="020F0502020204030204" pitchFamily="34" charset="0"/>
          <a:ea typeface="宋体" panose="02010600030101010101" pitchFamily="2" charset="-122"/>
        </a:defRPr>
      </a:lvl7pPr>
      <a:lvl8pPr marL="1371600" algn="ctr" defTabSz="1071245" rtl="0" fontAlgn="base">
        <a:spcBef>
          <a:spcPct val="0"/>
        </a:spcBef>
        <a:spcAft>
          <a:spcPct val="0"/>
        </a:spcAft>
        <a:defRPr sz="5200">
          <a:solidFill>
            <a:schemeClr val="tx1"/>
          </a:solidFill>
          <a:latin typeface="Calibri" panose="020F0502020204030204" pitchFamily="34" charset="0"/>
          <a:ea typeface="宋体" panose="02010600030101010101" pitchFamily="2" charset="-122"/>
        </a:defRPr>
      </a:lvl8pPr>
      <a:lvl9pPr marL="1828800" algn="ctr" defTabSz="1071245" rtl="0" fontAlgn="base">
        <a:spcBef>
          <a:spcPct val="0"/>
        </a:spcBef>
        <a:spcAft>
          <a:spcPct val="0"/>
        </a:spcAft>
        <a:defRPr sz="5200">
          <a:solidFill>
            <a:schemeClr val="tx1"/>
          </a:solidFill>
          <a:latin typeface="Calibri" panose="020F0502020204030204" pitchFamily="34" charset="0"/>
          <a:ea typeface="宋体" panose="02010600030101010101" pitchFamily="2" charset="-122"/>
        </a:defRPr>
      </a:lvl9pPr>
    </p:titleStyle>
    <p:bodyStyle>
      <a:lvl1pPr marL="401955" indent="-401955" algn="l" defTabSz="1071245" rtl="0" eaLnBrk="0" fontAlgn="base" hangingPunct="0">
        <a:spcBef>
          <a:spcPct val="20000"/>
        </a:spcBef>
        <a:spcAft>
          <a:spcPct val="0"/>
        </a:spcAft>
        <a:buFont typeface="Arial" panose="020B0604020202020204" pitchFamily="34" charset="0"/>
        <a:buChar char="•"/>
        <a:defRPr sz="3800" kern="1200">
          <a:solidFill>
            <a:schemeClr val="tx1"/>
          </a:solidFill>
          <a:latin typeface="+mn-lt"/>
          <a:ea typeface="+mn-ea"/>
          <a:cs typeface="+mn-cs"/>
        </a:defRPr>
      </a:lvl1pPr>
      <a:lvl2pPr marL="871855" indent="-335280" algn="l" defTabSz="1071245"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n-ea"/>
          <a:cs typeface="+mn-cs"/>
        </a:defRPr>
      </a:lvl2pPr>
      <a:lvl3pPr marL="1339850" indent="-266700" algn="l" defTabSz="107124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3pPr>
      <a:lvl4pPr marL="1876425" indent="-266700" algn="l" defTabSz="107124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413000" indent="-266700" algn="l" defTabSz="107124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950210" indent="-267970" algn="l" defTabSz="107251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486785" indent="-267970" algn="l" defTabSz="107251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4023360" indent="-267970" algn="l" defTabSz="107251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559935" indent="-267970" algn="l" defTabSz="107251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72515" rtl="0" eaLnBrk="1" latinLnBrk="0" hangingPunct="1">
        <a:defRPr sz="2100" kern="1200">
          <a:solidFill>
            <a:schemeClr val="tx1"/>
          </a:solidFill>
          <a:latin typeface="+mn-lt"/>
          <a:ea typeface="+mn-ea"/>
          <a:cs typeface="+mn-cs"/>
        </a:defRPr>
      </a:lvl1pPr>
      <a:lvl2pPr marL="536575" algn="l" defTabSz="1072515" rtl="0" eaLnBrk="1" latinLnBrk="0" hangingPunct="1">
        <a:defRPr sz="2100" kern="1200">
          <a:solidFill>
            <a:schemeClr val="tx1"/>
          </a:solidFill>
          <a:latin typeface="+mn-lt"/>
          <a:ea typeface="+mn-ea"/>
          <a:cs typeface="+mn-cs"/>
        </a:defRPr>
      </a:lvl2pPr>
      <a:lvl3pPr marL="1073150" algn="l" defTabSz="1072515" rtl="0" eaLnBrk="1" latinLnBrk="0" hangingPunct="1">
        <a:defRPr sz="2100" kern="1200">
          <a:solidFill>
            <a:schemeClr val="tx1"/>
          </a:solidFill>
          <a:latin typeface="+mn-lt"/>
          <a:ea typeface="+mn-ea"/>
          <a:cs typeface="+mn-cs"/>
        </a:defRPr>
      </a:lvl3pPr>
      <a:lvl4pPr marL="1609090" algn="l" defTabSz="1072515" rtl="0" eaLnBrk="1" latinLnBrk="0" hangingPunct="1">
        <a:defRPr sz="2100" kern="1200">
          <a:solidFill>
            <a:schemeClr val="tx1"/>
          </a:solidFill>
          <a:latin typeface="+mn-lt"/>
          <a:ea typeface="+mn-ea"/>
          <a:cs typeface="+mn-cs"/>
        </a:defRPr>
      </a:lvl4pPr>
      <a:lvl5pPr marL="2145665" algn="l" defTabSz="1072515" rtl="0" eaLnBrk="1" latinLnBrk="0" hangingPunct="1">
        <a:defRPr sz="2100" kern="1200">
          <a:solidFill>
            <a:schemeClr val="tx1"/>
          </a:solidFill>
          <a:latin typeface="+mn-lt"/>
          <a:ea typeface="+mn-ea"/>
          <a:cs typeface="+mn-cs"/>
        </a:defRPr>
      </a:lvl5pPr>
      <a:lvl6pPr marL="2682240" algn="l" defTabSz="1072515" rtl="0" eaLnBrk="1" latinLnBrk="0" hangingPunct="1">
        <a:defRPr sz="2100" kern="1200">
          <a:solidFill>
            <a:schemeClr val="tx1"/>
          </a:solidFill>
          <a:latin typeface="+mn-lt"/>
          <a:ea typeface="+mn-ea"/>
          <a:cs typeface="+mn-cs"/>
        </a:defRPr>
      </a:lvl6pPr>
      <a:lvl7pPr marL="3218815" algn="l" defTabSz="1072515" rtl="0" eaLnBrk="1" latinLnBrk="0" hangingPunct="1">
        <a:defRPr sz="2100" kern="1200">
          <a:solidFill>
            <a:schemeClr val="tx1"/>
          </a:solidFill>
          <a:latin typeface="+mn-lt"/>
          <a:ea typeface="+mn-ea"/>
          <a:cs typeface="+mn-cs"/>
        </a:defRPr>
      </a:lvl7pPr>
      <a:lvl8pPr marL="3754755" algn="l" defTabSz="1072515" rtl="0" eaLnBrk="1" latinLnBrk="0" hangingPunct="1">
        <a:defRPr sz="2100" kern="1200">
          <a:solidFill>
            <a:schemeClr val="tx1"/>
          </a:solidFill>
          <a:latin typeface="+mn-lt"/>
          <a:ea typeface="+mn-ea"/>
          <a:cs typeface="+mn-cs"/>
        </a:defRPr>
      </a:lvl8pPr>
      <a:lvl9pPr marL="4291330" algn="l" defTabSz="107251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4108" y="4857760"/>
            <a:ext cx="4868545" cy="605294"/>
          </a:xfrm>
          <a:prstGeom prst="rect">
            <a:avLst/>
          </a:prstGeom>
          <a:solidFill>
            <a:schemeClr val="bg1"/>
          </a:solidFill>
        </p:spPr>
        <p:txBody>
          <a:bodyPr wrap="square">
            <a:spAutoFit/>
          </a:bodyPr>
          <a:lstStyle/>
          <a:p>
            <a:pPr algn="ctr" defTabSz="1072515" fontAlgn="auto">
              <a:lnSpc>
                <a:spcPts val="4000"/>
              </a:lnSpc>
              <a:spcBef>
                <a:spcPts val="0"/>
              </a:spcBef>
              <a:spcAft>
                <a:spcPts val="0"/>
              </a:spcAft>
              <a:defRPr/>
            </a:pPr>
            <a:r>
              <a:rPr lang="en-US" altLang="zh-CN" sz="2800" b="1" kern="2000" spc="300" dirty="0" smtClean="0">
                <a:solidFill>
                  <a:schemeClr val="tx2">
                    <a:lumMod val="75000"/>
                  </a:schemeClr>
                </a:solidFill>
                <a:latin typeface="微软雅黑" panose="020B0503020204020204" pitchFamily="34" charset="-122"/>
                <a:ea typeface="微软雅黑" panose="020B0503020204020204" pitchFamily="34" charset="-122"/>
              </a:rPr>
              <a:t>2016</a:t>
            </a:r>
            <a:r>
              <a:rPr lang="zh-CN" altLang="en-US" sz="2800" b="1" kern="2000" spc="300" dirty="0" smtClean="0">
                <a:solidFill>
                  <a:schemeClr val="tx2">
                    <a:lumMod val="75000"/>
                  </a:schemeClr>
                </a:solidFill>
                <a:latin typeface="微软雅黑" panose="020B0503020204020204" pitchFamily="34" charset="-122"/>
                <a:ea typeface="微软雅黑" panose="020B0503020204020204" pitchFamily="34" charset="-122"/>
              </a:rPr>
              <a:t>年</a:t>
            </a:r>
            <a:r>
              <a:rPr lang="en-US" altLang="zh-CN" sz="2800" b="1" kern="2000" spc="300" dirty="0" smtClean="0">
                <a:solidFill>
                  <a:schemeClr val="tx2">
                    <a:lumMod val="75000"/>
                  </a:schemeClr>
                </a:solidFill>
                <a:latin typeface="微软雅黑" panose="020B0503020204020204" pitchFamily="34" charset="-122"/>
                <a:ea typeface="微软雅黑" panose="020B0503020204020204" pitchFamily="34" charset="-122"/>
              </a:rPr>
              <a:t>8</a:t>
            </a:r>
            <a:r>
              <a:rPr lang="zh-CN" altLang="en-US" sz="2800" b="1" kern="2000" spc="300" dirty="0" smtClean="0">
                <a:solidFill>
                  <a:schemeClr val="tx2">
                    <a:lumMod val="75000"/>
                  </a:schemeClr>
                </a:solidFill>
                <a:latin typeface="微软雅黑" panose="020B0503020204020204" pitchFamily="34" charset="-122"/>
                <a:ea typeface="微软雅黑" panose="020B0503020204020204" pitchFamily="34" charset="-122"/>
              </a:rPr>
              <a:t>月</a:t>
            </a:r>
            <a:r>
              <a:rPr lang="en-US" altLang="zh-CN" sz="2800" b="1" kern="2000" spc="300" smtClean="0">
                <a:solidFill>
                  <a:schemeClr val="tx2">
                    <a:lumMod val="75000"/>
                  </a:schemeClr>
                </a:solidFill>
                <a:latin typeface="微软雅黑" panose="020B0503020204020204" pitchFamily="34" charset="-122"/>
                <a:ea typeface="微软雅黑" panose="020B0503020204020204" pitchFamily="34" charset="-122"/>
              </a:rPr>
              <a:t>4</a:t>
            </a:r>
            <a:r>
              <a:rPr lang="zh-CN" altLang="en-US" sz="2800" b="1" kern="2000" spc="300" smtClean="0">
                <a:solidFill>
                  <a:schemeClr val="tx2">
                    <a:lumMod val="75000"/>
                  </a:schemeClr>
                </a:solidFill>
                <a:latin typeface="微软雅黑" panose="020B0503020204020204" pitchFamily="34" charset="-122"/>
                <a:ea typeface="微软雅黑" panose="020B0503020204020204" pitchFamily="34" charset="-122"/>
              </a:rPr>
              <a:t>日</a:t>
            </a:r>
            <a:endParaRPr lang="zh-CN" altLang="en-US" sz="2800" b="1" kern="2000" spc="300" dirty="0" smtClean="0">
              <a:solidFill>
                <a:schemeClr val="tx2">
                  <a:lumMod val="75000"/>
                </a:schemeClr>
              </a:solidFill>
              <a:latin typeface="微软雅黑" panose="020B0503020204020204" pitchFamily="34" charset="-122"/>
              <a:ea typeface="微软雅黑" panose="020B0503020204020204" pitchFamily="34" charset="-122"/>
            </a:endParaRPr>
          </a:p>
        </p:txBody>
      </p:sp>
      <p:sp>
        <p:nvSpPr>
          <p:cNvPr id="740363" name="Oval 14"/>
          <p:cNvSpPr>
            <a:spLocks noChangeArrowheads="1"/>
          </p:cNvSpPr>
          <p:nvPr/>
        </p:nvSpPr>
        <p:spPr bwMode="auto">
          <a:xfrm>
            <a:off x="1249045" y="1706245"/>
            <a:ext cx="686435" cy="419735"/>
          </a:xfrm>
          <a:prstGeom prst="ellipse">
            <a:avLst/>
          </a:prstGeom>
          <a:gradFill rotWithShape="1">
            <a:gsLst>
              <a:gs pos="0">
                <a:schemeClr val="bg1">
                  <a:alpha val="89998"/>
                </a:schemeClr>
              </a:gs>
              <a:gs pos="100000">
                <a:schemeClr val="bg1">
                  <a:alpha val="0"/>
                </a:schemeClr>
              </a:gs>
            </a:gsLst>
            <a:path path="shape">
              <a:fillToRect l="50000" t="50000" r="50000" b="50000"/>
            </a:path>
          </a:gradFill>
          <a:ln w="9525" algn="ctr">
            <a:noFill/>
            <a:round/>
          </a:ln>
        </p:spPr>
        <p:txBody>
          <a:bodyPr wrap="none" anchor="ctr"/>
          <a:lstStyle/>
          <a:p>
            <a:endParaRPr lang="zh-CN" altLang="en-US"/>
          </a:p>
        </p:txBody>
      </p:sp>
      <p:sp>
        <p:nvSpPr>
          <p:cNvPr id="740369" name="Text Box 35"/>
          <p:cNvSpPr txBox="1">
            <a:spLocks noChangeArrowheads="1"/>
          </p:cNvSpPr>
          <p:nvPr/>
        </p:nvSpPr>
        <p:spPr bwMode="auto">
          <a:xfrm>
            <a:off x="1568624" y="2204864"/>
            <a:ext cx="6840760" cy="1655518"/>
          </a:xfrm>
          <a:prstGeom prst="rect">
            <a:avLst/>
          </a:prstGeom>
          <a:noFill/>
          <a:ln w="9525" algn="ctr">
            <a:noFill/>
            <a:miter lim="800000"/>
          </a:ln>
        </p:spPr>
        <p:txBody>
          <a:bodyPr wrap="square">
            <a:spAutoFit/>
          </a:bodyPr>
          <a:lstStyle/>
          <a:p>
            <a:pPr algn="ctr" defTabSz="1072515" fontAlgn="auto">
              <a:lnSpc>
                <a:spcPts val="4000"/>
              </a:lnSpc>
              <a:spcBef>
                <a:spcPts val="0"/>
              </a:spcBef>
              <a:spcAft>
                <a:spcPts val="0"/>
              </a:spcAft>
              <a:defRPr/>
            </a:pPr>
            <a:r>
              <a:rPr lang="zh-CN" altLang="zh-CN" sz="5000" b="1" kern="2000" spc="300" dirty="0" smtClean="0">
                <a:solidFill>
                  <a:schemeClr val="tx2">
                    <a:lumMod val="75000"/>
                  </a:schemeClr>
                </a:solidFill>
                <a:latin typeface="微软雅黑" panose="020B0503020204020204" pitchFamily="34" charset="-122"/>
                <a:ea typeface="微软雅黑" panose="020B0503020204020204" pitchFamily="34" charset="-122"/>
                <a:sym typeface="+mn-ea"/>
              </a:rPr>
              <a:t>法律事务规章制度</a:t>
            </a:r>
            <a:endParaRPr lang="zh-CN" altLang="zh-CN" sz="5000" b="1" kern="2000" spc="300" dirty="0" smtClean="0">
              <a:solidFill>
                <a:schemeClr val="tx2">
                  <a:lumMod val="75000"/>
                </a:schemeClr>
              </a:solidFill>
              <a:latin typeface="微软雅黑" panose="020B0503020204020204" pitchFamily="34" charset="-122"/>
              <a:ea typeface="微软雅黑" panose="020B0503020204020204" pitchFamily="34" charset="-122"/>
              <a:sym typeface="+mn-ea"/>
            </a:endParaRPr>
          </a:p>
          <a:p>
            <a:pPr algn="ctr" defTabSz="1072515" fontAlgn="auto">
              <a:lnSpc>
                <a:spcPts val="4000"/>
              </a:lnSpc>
              <a:spcBef>
                <a:spcPts val="0"/>
              </a:spcBef>
              <a:spcAft>
                <a:spcPts val="0"/>
              </a:spcAft>
              <a:defRPr/>
            </a:pPr>
            <a:endParaRPr lang="zh-CN" altLang="zh-CN" sz="5000" b="1" kern="2000" spc="300" dirty="0" smtClean="0">
              <a:solidFill>
                <a:schemeClr val="tx2">
                  <a:lumMod val="75000"/>
                </a:schemeClr>
              </a:solidFill>
              <a:latin typeface="微软雅黑" panose="020B0503020204020204" pitchFamily="34" charset="-122"/>
              <a:ea typeface="微软雅黑" panose="020B0503020204020204" pitchFamily="34" charset="-122"/>
              <a:sym typeface="+mn-ea"/>
            </a:endParaRPr>
          </a:p>
          <a:p>
            <a:pPr algn="ctr" defTabSz="1072515" fontAlgn="auto">
              <a:lnSpc>
                <a:spcPts val="4000"/>
              </a:lnSpc>
              <a:spcBef>
                <a:spcPts val="0"/>
              </a:spcBef>
              <a:spcAft>
                <a:spcPts val="0"/>
              </a:spcAft>
              <a:defRPr/>
            </a:pPr>
            <a:r>
              <a:rPr lang="zh-CN" altLang="zh-CN" sz="5000" b="1" kern="2000" spc="300" dirty="0" smtClean="0">
                <a:solidFill>
                  <a:schemeClr val="tx2">
                    <a:lumMod val="75000"/>
                  </a:schemeClr>
                </a:solidFill>
                <a:latin typeface="微软雅黑" panose="020B0503020204020204" pitchFamily="34" charset="-122"/>
                <a:ea typeface="微软雅黑" panose="020B0503020204020204" pitchFamily="34" charset="-122"/>
                <a:sym typeface="+mn-ea"/>
              </a:rPr>
              <a:t>宣    贯</a:t>
            </a:r>
            <a:endParaRPr lang="zh-CN" altLang="zh-CN" sz="5000" b="1" kern="2000" spc="300" dirty="0" smtClean="0">
              <a:solidFill>
                <a:schemeClr val="tx2">
                  <a:lumMod val="75000"/>
                </a:schemeClr>
              </a:solidFill>
              <a:latin typeface="微软雅黑" panose="020B0503020204020204" pitchFamily="34" charset="-122"/>
              <a:ea typeface="微软雅黑" panose="020B0503020204020204" pitchFamily="34" charset="-122"/>
              <a:sym typeface="+mn-ea"/>
            </a:endParaRPr>
          </a:p>
        </p:txBody>
      </p:sp>
      <p:sp>
        <p:nvSpPr>
          <p:cNvPr id="6" name="灯片编号占位符 5"/>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第三十五条	法律纠纷案件管理具体规定参见</a:t>
            </a:r>
            <a:r>
              <a:rPr lang="en-US" altLang="zh-CN" sz="2800" b="1" dirty="0" smtClean="0">
                <a:solidFill>
                  <a:srgbClr val="C00000"/>
                </a:solidFill>
                <a:latin typeface="+mn-ea"/>
              </a:rPr>
              <a:t>《</a:t>
            </a:r>
            <a:r>
              <a:rPr lang="zh-CN" altLang="en-US" sz="2800" b="1" dirty="0" smtClean="0">
                <a:solidFill>
                  <a:srgbClr val="C00000"/>
                </a:solidFill>
                <a:latin typeface="+mn-ea"/>
              </a:rPr>
              <a:t>中铁建（北京）物业管理有限公司法律纠纷案件管理办法</a:t>
            </a:r>
            <a:r>
              <a:rPr lang="en-US" altLang="zh-CN" sz="2800" b="1" dirty="0" smtClean="0">
                <a:solidFill>
                  <a:srgbClr val="C00000"/>
                </a:solidFill>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年版）。</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第八章	普法宣传教育工作、第九章 外聘法律事务机构管理、第十章 法律事务规章制度管理</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外聘法律事务机构管理具体工作要求，适用于</a:t>
            </a:r>
            <a:r>
              <a:rPr lang="en-US" altLang="zh-CN" sz="2800" b="1" dirty="0" smtClean="0">
                <a:solidFill>
                  <a:srgbClr val="C00000"/>
                </a:solidFill>
                <a:latin typeface="+mn-ea"/>
              </a:rPr>
              <a:t>《</a:t>
            </a:r>
            <a:r>
              <a:rPr lang="zh-CN" altLang="en-US" sz="2800" b="1" dirty="0" smtClean="0">
                <a:solidFill>
                  <a:srgbClr val="C00000"/>
                </a:solidFill>
                <a:latin typeface="+mn-ea"/>
              </a:rPr>
              <a:t>中铁建（北京）物业管理有限公司外聘法律事务机构管理办法</a:t>
            </a:r>
            <a:r>
              <a:rPr lang="en-US" altLang="zh-CN" sz="2800" b="1" dirty="0" smtClean="0">
                <a:solidFill>
                  <a:srgbClr val="C00000"/>
                </a:solidFill>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年版）的相关规定。</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0523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1523976" y="2643182"/>
            <a:ext cx="6715172" cy="1285884"/>
          </a:xfrm>
          <a:prstGeom prst="rect">
            <a:avLst/>
          </a:prstGeom>
        </p:spPr>
        <p:txBody>
          <a:bodyPr wrap="none" fromWordArt="1">
            <a:prstTxWarp prst="textPlain">
              <a:avLst>
                <a:gd name="adj" fmla="val 50000"/>
              </a:avLst>
            </a:prstTxWarp>
          </a:bodyPr>
          <a:lstStyle/>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规章制度、经济合同、重要决策</a:t>
            </a:r>
            <a:endParaRPr lang="en-US" altLang="zh-CN"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endParaRPr>
          </a:p>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法律审核办法</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346703"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1.1 </a:t>
            </a:r>
            <a:r>
              <a:rPr lang="zh-CN" altLang="en-US" sz="3200" dirty="0" smtClean="0">
                <a:solidFill>
                  <a:schemeClr val="tx2">
                    <a:lumMod val="75000"/>
                  </a:schemeClr>
                </a:solidFill>
                <a:latin typeface="小标宋" panose="03000509000000000000" charset="-122"/>
                <a:ea typeface="小标宋" panose="03000509000000000000" charset="-122"/>
              </a:rPr>
              <a:t>规章制度、经济合同、重要决策法律审核办法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374779"/>
            <a:ext cx="8915400" cy="4911741"/>
          </a:xfrm>
        </p:spPr>
        <p:txBody>
          <a:bodyPr/>
          <a:lstStyle/>
          <a:p>
            <a:pPr marL="179705" indent="720090">
              <a:lnSpc>
                <a:spcPts val="4000"/>
              </a:lnSpc>
              <a:spcBef>
                <a:spcPts val="1800"/>
              </a:spcBef>
              <a:buNone/>
            </a:pPr>
            <a:r>
              <a:rPr lang="zh-CN" altLang="en-US" sz="2800" b="1" dirty="0" smtClean="0">
                <a:latin typeface="+mn-ea"/>
              </a:rPr>
              <a:t>第二章	规章制度的法律审核</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第六条	规章制度是指由各业务部门制订，以书面形式表达的，经审核批准后公布执行的，约束经营、管理、运行的规范性文件。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操作规程、作业手册、标准、流程、规划、方案、意见，以及专业验收、考核、评比、评分、资质认定等发文，</a:t>
            </a:r>
            <a:r>
              <a:rPr lang="zh-CN" altLang="en-US" sz="2800" b="1" dirty="0" smtClean="0">
                <a:solidFill>
                  <a:srgbClr val="C00000"/>
                </a:solidFill>
                <a:latin typeface="+mn-ea"/>
              </a:rPr>
              <a:t>不属于本办法所称规章制度</a:t>
            </a:r>
            <a:r>
              <a:rPr lang="zh-CN" altLang="en-US" sz="2800" b="1" dirty="0" smtClean="0">
                <a:latin typeface="+mn-ea"/>
              </a:rPr>
              <a:t>。</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346703"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1.1 </a:t>
            </a:r>
            <a:r>
              <a:rPr lang="zh-CN" altLang="en-US" sz="3200" dirty="0" smtClean="0">
                <a:solidFill>
                  <a:schemeClr val="tx2">
                    <a:lumMod val="75000"/>
                  </a:schemeClr>
                </a:solidFill>
                <a:latin typeface="小标宋" panose="03000509000000000000" charset="-122"/>
                <a:ea typeface="小标宋" panose="03000509000000000000" charset="-122"/>
              </a:rPr>
              <a:t>规章制度、经济合同、重要决策法律审核办法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374779"/>
            <a:ext cx="8915400" cy="4911741"/>
          </a:xfrm>
        </p:spPr>
        <p:txBody>
          <a:bodyPr/>
          <a:lstStyle/>
          <a:p>
            <a:pPr marL="179705" indent="720090">
              <a:lnSpc>
                <a:spcPts val="4000"/>
              </a:lnSpc>
              <a:spcBef>
                <a:spcPts val="1800"/>
              </a:spcBef>
              <a:buNone/>
            </a:pPr>
            <a:r>
              <a:rPr lang="zh-CN" altLang="en-US" sz="2800" b="1" dirty="0" smtClean="0">
                <a:latin typeface="+mn-ea"/>
              </a:rPr>
              <a:t>第三章	经济合同的法律审核</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第十三条  经济合同是指以</a:t>
            </a:r>
            <a:r>
              <a:rPr lang="zh-CN" altLang="en-US" sz="2800" b="1" dirty="0" smtClean="0">
                <a:solidFill>
                  <a:srgbClr val="C00000"/>
                </a:solidFill>
                <a:latin typeface="+mn-ea"/>
              </a:rPr>
              <a:t>公司作为合同一方主体与其他具有平等民事主体的法人、组织等签订的有关设立、变更、终止民事权利义务关系的协议</a:t>
            </a:r>
            <a:r>
              <a:rPr lang="zh-CN" altLang="en-US" sz="2800" b="1" dirty="0" smtClean="0">
                <a:latin typeface="+mn-ea"/>
              </a:rPr>
              <a:t>，包括但不限于物业服务合同、委托服务合同、买卖合同、租赁合同、技术合同、担保合同、保险合同、融资类合同、合资合作类合同等。</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346703"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1.1 </a:t>
            </a:r>
            <a:r>
              <a:rPr lang="zh-CN" altLang="en-US" sz="3200" dirty="0" smtClean="0">
                <a:solidFill>
                  <a:schemeClr val="tx2">
                    <a:lumMod val="75000"/>
                  </a:schemeClr>
                </a:solidFill>
                <a:latin typeface="小标宋" panose="03000509000000000000" charset="-122"/>
                <a:ea typeface="小标宋" panose="03000509000000000000" charset="-122"/>
              </a:rPr>
              <a:t>规章制度、经济合同、重要决策法律审核办法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374779"/>
            <a:ext cx="8915400" cy="4911741"/>
          </a:xfrm>
        </p:spPr>
        <p:txBody>
          <a:bodyPr/>
          <a:lstStyle/>
          <a:p>
            <a:pPr marL="179705" indent="720090">
              <a:lnSpc>
                <a:spcPts val="4000"/>
              </a:lnSpc>
              <a:spcBef>
                <a:spcPts val="1800"/>
              </a:spcBef>
              <a:buNone/>
            </a:pPr>
            <a:r>
              <a:rPr lang="zh-CN" altLang="en-US" sz="2800" b="1" dirty="0" smtClean="0">
                <a:latin typeface="+mn-ea"/>
              </a:rPr>
              <a:t>第十四条  物业公司及所属单位经济合同的谈判、起草、评审、审批等工作参照</a:t>
            </a:r>
            <a:r>
              <a:rPr lang="en-US" altLang="zh-CN" sz="2800" b="1" dirty="0" smtClean="0">
                <a:solidFill>
                  <a:srgbClr val="C00000"/>
                </a:solidFill>
                <a:latin typeface="+mn-ea"/>
              </a:rPr>
              <a:t>《</a:t>
            </a:r>
            <a:r>
              <a:rPr lang="zh-CN" altLang="en-US" sz="2800" b="1" dirty="0" smtClean="0">
                <a:solidFill>
                  <a:srgbClr val="C00000"/>
                </a:solidFill>
                <a:latin typeface="+mn-ea"/>
              </a:rPr>
              <a:t>中铁建（北京）物业管理有限公司合同管理办法</a:t>
            </a:r>
            <a:r>
              <a:rPr lang="en-US" altLang="zh-CN" sz="2800" b="1" dirty="0" smtClean="0">
                <a:solidFill>
                  <a:srgbClr val="C00000"/>
                </a:solidFill>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a:t>
            </a:r>
            <a:r>
              <a:rPr lang="en-US" altLang="zh-CN" sz="2800" b="1" dirty="0" smtClean="0">
                <a:latin typeface="+mn-ea"/>
              </a:rPr>
              <a:t>5</a:t>
            </a:r>
            <a:r>
              <a:rPr lang="zh-CN" altLang="en-US" sz="2800" b="1" dirty="0" smtClean="0">
                <a:latin typeface="+mn-ea"/>
              </a:rPr>
              <a:t>月版）执行。</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第十五条  各级业务部门在业务范围内对合同的可行性、经济性负责，法律事务人员通过签署审核意见或出具法律意见书等形式对合同的</a:t>
            </a:r>
            <a:r>
              <a:rPr lang="zh-CN" altLang="en-US" sz="2800" b="1" dirty="0" smtClean="0">
                <a:solidFill>
                  <a:srgbClr val="C00000"/>
                </a:solidFill>
                <a:latin typeface="+mn-ea"/>
              </a:rPr>
              <a:t>完整性、合法合规性</a:t>
            </a:r>
            <a:r>
              <a:rPr lang="zh-CN" altLang="en-US" sz="2800" b="1" dirty="0" smtClean="0">
                <a:latin typeface="+mn-ea"/>
              </a:rPr>
              <a:t>进行审查。</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346703"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1.1 </a:t>
            </a:r>
            <a:r>
              <a:rPr lang="zh-CN" altLang="en-US" sz="3200" dirty="0" smtClean="0">
                <a:solidFill>
                  <a:schemeClr val="tx2">
                    <a:lumMod val="75000"/>
                  </a:schemeClr>
                </a:solidFill>
                <a:latin typeface="小标宋" panose="03000509000000000000" charset="-122"/>
                <a:ea typeface="小标宋" panose="03000509000000000000" charset="-122"/>
              </a:rPr>
              <a:t>规章制度、经济合同、重要决策法律审核办法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374779"/>
            <a:ext cx="8915400" cy="4911741"/>
          </a:xfrm>
        </p:spPr>
        <p:txBody>
          <a:bodyPr/>
          <a:lstStyle/>
          <a:p>
            <a:pPr marL="179705" indent="720090">
              <a:lnSpc>
                <a:spcPts val="4000"/>
              </a:lnSpc>
              <a:spcBef>
                <a:spcPts val="1800"/>
              </a:spcBef>
              <a:buNone/>
            </a:pPr>
            <a:r>
              <a:rPr lang="zh-CN" altLang="en-US" sz="2800" b="1" dirty="0" smtClean="0">
                <a:latin typeface="+mn-ea"/>
              </a:rPr>
              <a:t>合同送法律事务人员审核之前，承办部门应提前对合同另一方当事人的主体资格、资质、资信及履约能力进行充分了解和调查，并提供书面资料。</a:t>
            </a:r>
            <a:endParaRPr lang="en-US" altLang="zh-CN" sz="2800" b="1" dirty="0" smtClean="0">
              <a:latin typeface="+mn-ea"/>
            </a:endParaRPr>
          </a:p>
          <a:p>
            <a:pPr marL="179705" indent="720090">
              <a:lnSpc>
                <a:spcPts val="4000"/>
              </a:lnSpc>
              <a:spcBef>
                <a:spcPts val="1800"/>
              </a:spcBef>
              <a:buNone/>
            </a:pPr>
            <a:r>
              <a:rPr lang="zh-CN" altLang="en-US" sz="2800" b="1" dirty="0" smtClean="0">
                <a:solidFill>
                  <a:srgbClr val="C00000"/>
                </a:solidFill>
                <a:latin typeface="+mn-ea"/>
              </a:rPr>
              <a:t>资质、资信材料</a:t>
            </a:r>
            <a:r>
              <a:rPr lang="zh-CN" altLang="en-US" sz="2800" b="1" dirty="0" smtClean="0">
                <a:latin typeface="+mn-ea"/>
              </a:rPr>
              <a:t>指合同另一方当事人的</a:t>
            </a:r>
            <a:r>
              <a:rPr lang="zh-CN" altLang="en-US" sz="2800" b="1" dirty="0" smtClean="0">
                <a:solidFill>
                  <a:srgbClr val="C00000"/>
                </a:solidFill>
                <a:latin typeface="+mn-ea"/>
              </a:rPr>
              <a:t>营业执照、资格证、组织机构代码证、税务登记证、特种经营许可证</a:t>
            </a:r>
            <a:r>
              <a:rPr lang="zh-CN" altLang="en-US" sz="2800" b="1" dirty="0" smtClean="0">
                <a:latin typeface="+mn-ea"/>
              </a:rPr>
              <a:t>等。</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法律事务人员要认真全面审核有关资料，评估法律风险并提出相应的防范措施，最大限度降低风险。</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346703"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1.1 </a:t>
            </a:r>
            <a:r>
              <a:rPr lang="zh-CN" altLang="en-US" sz="3200" dirty="0" smtClean="0">
                <a:solidFill>
                  <a:schemeClr val="tx2">
                    <a:lumMod val="75000"/>
                  </a:schemeClr>
                </a:solidFill>
                <a:latin typeface="小标宋" panose="03000509000000000000" charset="-122"/>
                <a:ea typeface="小标宋" panose="03000509000000000000" charset="-122"/>
              </a:rPr>
              <a:t>规章制度、经济合同、重要决策法律审核办法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374779"/>
            <a:ext cx="8915400" cy="4911741"/>
          </a:xfrm>
        </p:spPr>
        <p:txBody>
          <a:bodyPr/>
          <a:lstStyle/>
          <a:p>
            <a:pPr marL="179705" indent="720090">
              <a:lnSpc>
                <a:spcPts val="4000"/>
              </a:lnSpc>
              <a:spcBef>
                <a:spcPts val="1800"/>
              </a:spcBef>
              <a:buNone/>
            </a:pPr>
            <a:r>
              <a:rPr lang="zh-CN" altLang="en-US" sz="2800" b="1" dirty="0" smtClean="0">
                <a:latin typeface="+mn-ea"/>
              </a:rPr>
              <a:t>第十七条  </a:t>
            </a:r>
            <a:r>
              <a:rPr lang="en-US" altLang="zh-CN" sz="2800" b="1" dirty="0" smtClean="0">
                <a:latin typeface="+mn-ea"/>
              </a:rPr>
              <a:t>……</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当有不同意见或特殊问题时，应当及时沟通、协商，达成一致意见。</a:t>
            </a:r>
            <a:r>
              <a:rPr lang="zh-CN" altLang="en-US" sz="2800" b="1" dirty="0" smtClean="0">
                <a:solidFill>
                  <a:srgbClr val="C00000"/>
                </a:solidFill>
                <a:latin typeface="+mn-ea"/>
              </a:rPr>
              <a:t>若不能协商一致，法律事务人员有权保留意见。</a:t>
            </a:r>
            <a:endParaRPr lang="en-US" altLang="zh-CN" sz="2800" b="1" dirty="0" smtClean="0">
              <a:solidFill>
                <a:srgbClr val="C00000"/>
              </a:solidFill>
              <a:latin typeface="+mn-ea"/>
            </a:endParaRPr>
          </a:p>
          <a:p>
            <a:pPr marL="179705" indent="720090">
              <a:lnSpc>
                <a:spcPts val="4000"/>
              </a:lnSpc>
              <a:spcBef>
                <a:spcPts val="1800"/>
              </a:spcBef>
              <a:buNone/>
            </a:pPr>
            <a:r>
              <a:rPr lang="zh-CN" altLang="en-US" sz="2800" b="1" dirty="0" smtClean="0">
                <a:latin typeface="+mn-ea"/>
              </a:rPr>
              <a:t>第二十条  法律事务人员有权</a:t>
            </a:r>
            <a:r>
              <a:rPr lang="zh-CN" altLang="en-US" sz="2800" b="1" dirty="0" smtClean="0">
                <a:solidFill>
                  <a:srgbClr val="C00000"/>
                </a:solidFill>
                <a:latin typeface="+mn-ea"/>
              </a:rPr>
              <a:t>监督合同示范文本的推广和应用，</a:t>
            </a:r>
            <a:r>
              <a:rPr lang="zh-CN" altLang="en-US" sz="2800" b="1" dirty="0" smtClean="0">
                <a:latin typeface="+mn-ea"/>
              </a:rPr>
              <a:t>有权参与经济合同的变更、解除和争议的解决。</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0523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1523976" y="2714620"/>
            <a:ext cx="6572296" cy="714380"/>
          </a:xfrm>
          <a:prstGeom prst="rect">
            <a:avLst/>
          </a:prstGeom>
        </p:spPr>
        <p:txBody>
          <a:bodyPr wrap="none" fromWordArt="1">
            <a:prstTxWarp prst="textPlain">
              <a:avLst>
                <a:gd name="adj" fmla="val 50000"/>
              </a:avLst>
            </a:prstTxWarp>
          </a:bodyPr>
          <a:lstStyle/>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授权委托书法律审核办法</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第一章  总则</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第三条	本办法所称授权委托书，是指物业公司依据法律法规及物业公司有关规定委托他人在</a:t>
            </a:r>
            <a:r>
              <a:rPr lang="zh-CN" altLang="en-US" sz="2800" b="1" dirty="0" smtClean="0">
                <a:solidFill>
                  <a:srgbClr val="C00000"/>
                </a:solidFill>
                <a:latin typeface="+mn-ea"/>
              </a:rPr>
              <a:t>委托范围</a:t>
            </a:r>
            <a:r>
              <a:rPr lang="zh-CN" altLang="en-US" sz="2800" b="1" dirty="0" smtClean="0">
                <a:latin typeface="+mn-ea"/>
              </a:rPr>
              <a:t>和</a:t>
            </a:r>
            <a:r>
              <a:rPr lang="zh-CN" altLang="en-US" sz="2800" b="1" dirty="0" smtClean="0">
                <a:solidFill>
                  <a:srgbClr val="C00000"/>
                </a:solidFill>
                <a:latin typeface="+mn-ea"/>
              </a:rPr>
              <a:t>委托期限</a:t>
            </a:r>
            <a:r>
              <a:rPr lang="zh-CN" altLang="en-US" sz="2800" b="1" dirty="0" smtClean="0">
                <a:latin typeface="+mn-ea"/>
              </a:rPr>
              <a:t>内</a:t>
            </a:r>
            <a:r>
              <a:rPr lang="zh-CN" altLang="en-US" sz="2800" b="1" dirty="0" smtClean="0">
                <a:solidFill>
                  <a:srgbClr val="C00000"/>
                </a:solidFill>
                <a:latin typeface="+mn-ea"/>
              </a:rPr>
              <a:t>办理公司事务</a:t>
            </a:r>
            <a:r>
              <a:rPr lang="zh-CN" altLang="en-US" sz="2800" b="1" dirty="0" smtClean="0">
                <a:latin typeface="+mn-ea"/>
              </a:rPr>
              <a:t>的书面证明文件。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物业公司、法定代表人，或分公司、负责人为授权委托人，简称“授权人”；接受委托的人为被授权委托人，简称“被授权人”。</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第二章	 授权委托书的分类</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第五条	 根据所使用的授权委托书文本是否为物业公司统一印制的文本形式，分为</a:t>
            </a:r>
            <a:r>
              <a:rPr lang="zh-CN" altLang="en-US" sz="2800" b="1" dirty="0" smtClean="0">
                <a:solidFill>
                  <a:srgbClr val="C00000"/>
                </a:solidFill>
                <a:latin typeface="+mn-ea"/>
              </a:rPr>
              <a:t>格式文本</a:t>
            </a:r>
            <a:r>
              <a:rPr lang="zh-CN" altLang="en-US" sz="2800" b="1" dirty="0" smtClean="0">
                <a:latin typeface="+mn-ea"/>
              </a:rPr>
              <a:t>授权委托书和</a:t>
            </a:r>
            <a:r>
              <a:rPr lang="zh-CN" altLang="en-US" sz="2800" b="1" dirty="0" smtClean="0">
                <a:solidFill>
                  <a:srgbClr val="C00000"/>
                </a:solidFill>
                <a:latin typeface="+mn-ea"/>
              </a:rPr>
              <a:t>非格式文本</a:t>
            </a:r>
            <a:r>
              <a:rPr lang="zh-CN" altLang="en-US" sz="2800" b="1" dirty="0" smtClean="0">
                <a:latin typeface="+mn-ea"/>
              </a:rPr>
              <a:t>授权委托书。</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第六条	 根据所委托办理的事务为一项或多项，分为</a:t>
            </a:r>
            <a:r>
              <a:rPr lang="zh-CN" altLang="en-US" sz="2800" b="1" dirty="0" smtClean="0">
                <a:solidFill>
                  <a:srgbClr val="C00000"/>
                </a:solidFill>
                <a:latin typeface="+mn-ea"/>
              </a:rPr>
              <a:t>综合授权</a:t>
            </a:r>
            <a:r>
              <a:rPr lang="zh-CN" altLang="en-US" sz="2800" b="1" dirty="0" smtClean="0">
                <a:latin typeface="+mn-ea"/>
              </a:rPr>
              <a:t>委托书和</a:t>
            </a:r>
            <a:r>
              <a:rPr lang="zh-CN" altLang="en-US" sz="2800" b="1" dirty="0" smtClean="0">
                <a:solidFill>
                  <a:srgbClr val="C00000"/>
                </a:solidFill>
                <a:latin typeface="+mn-ea"/>
              </a:rPr>
              <a:t>专项授权</a:t>
            </a:r>
            <a:r>
              <a:rPr lang="zh-CN" altLang="en-US" sz="2800" b="1" dirty="0" smtClean="0">
                <a:latin typeface="+mn-ea"/>
              </a:rPr>
              <a:t>委托书。</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专项授权委托书指拟委托办理的事务为</a:t>
            </a:r>
            <a:r>
              <a:rPr lang="zh-CN" altLang="en-US" sz="2800" b="1" dirty="0" smtClean="0">
                <a:solidFill>
                  <a:srgbClr val="C00000"/>
                </a:solidFill>
                <a:latin typeface="+mn-ea"/>
              </a:rPr>
              <a:t>特定的某一项事务</a:t>
            </a:r>
            <a:r>
              <a:rPr lang="zh-CN" altLang="en-US" sz="2800" b="1" dirty="0" smtClean="0">
                <a:latin typeface="+mn-ea"/>
              </a:rPr>
              <a:t>，且该项事务可单独委托办理时，所使用的授权委托书。</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zh-CN" altLang="en-US" sz="3200" dirty="0">
                <a:solidFill>
                  <a:schemeClr val="tx2">
                    <a:lumMod val="75000"/>
                  </a:schemeClr>
                </a:solidFill>
                <a:latin typeface="小标宋" panose="03000509000000000000" charset="-122"/>
                <a:ea typeface="小标宋" panose="03000509000000000000" charset="-122"/>
              </a:rPr>
              <a:t>法律事务规章制度架构图</a:t>
            </a:r>
            <a:endParaRPr lang="zh-CN" altLang="en-US" sz="3200" dirty="0">
              <a:solidFill>
                <a:schemeClr val="tx2">
                  <a:lumMod val="75000"/>
                </a:schemeClr>
              </a:solidFill>
              <a:latin typeface="小标宋" panose="03000509000000000000" charset="-122"/>
              <a:ea typeface="小标宋" panose="03000509000000000000" charset="-122"/>
            </a:endParaRPr>
          </a:p>
        </p:txBody>
      </p:sp>
      <p:graphicFrame>
        <p:nvGraphicFramePr>
          <p:cNvPr id="13" name="对象 12"/>
          <p:cNvGraphicFramePr/>
          <p:nvPr/>
        </p:nvGraphicFramePr>
        <p:xfrm>
          <a:off x="1523976" y="857232"/>
          <a:ext cx="6845935" cy="6286500"/>
        </p:xfrm>
        <a:graphic>
          <a:graphicData uri="http://schemas.openxmlformats.org/presentationml/2006/ole">
            <mc:AlternateContent xmlns:mc="http://schemas.openxmlformats.org/markup-compatibility/2006">
              <mc:Choice xmlns:v="urn:schemas-microsoft-com:vml" Requires="v">
                <p:oleObj spid="_x0000_s1025" name="" r:id="rId1" imgW="7176135" imgH="7600315" progId="Visio.Drawing.11">
                  <p:embed/>
                </p:oleObj>
              </mc:Choice>
              <mc:Fallback>
                <p:oleObj name="" r:id="rId1" imgW="7176135" imgH="7600315" progId="Visio.Drawing.11">
                  <p:embed/>
                  <p:pic>
                    <p:nvPicPr>
                      <p:cNvPr id="0" name="图片 1024"/>
                      <p:cNvPicPr/>
                      <p:nvPr/>
                    </p:nvPicPr>
                    <p:blipFill>
                      <a:blip r:embed="rId2"/>
                      <a:stretch>
                        <a:fillRect/>
                      </a:stretch>
                    </p:blipFill>
                    <p:spPr>
                      <a:xfrm>
                        <a:off x="1523976" y="857232"/>
                        <a:ext cx="6845935" cy="6286500"/>
                      </a:xfrm>
                      <a:prstGeom prst="rect">
                        <a:avLst/>
                      </a:prstGeom>
                      <a:noFill/>
                      <a:ln w="9525">
                        <a:noFill/>
                      </a:ln>
                    </p:spPr>
                  </p:pic>
                </p:oleObj>
              </mc:Fallback>
            </mc:AlternateContent>
          </a:graphicData>
        </a:graphic>
      </p:graphicFrame>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第七条	根据授权期限的长短，分为</a:t>
            </a:r>
            <a:r>
              <a:rPr lang="zh-CN" altLang="en-US" sz="2800" b="1" dirty="0" smtClean="0">
                <a:solidFill>
                  <a:srgbClr val="C00000"/>
                </a:solidFill>
                <a:latin typeface="+mn-ea"/>
              </a:rPr>
              <a:t>长期授权</a:t>
            </a:r>
            <a:r>
              <a:rPr lang="zh-CN" altLang="en-US" sz="2800" b="1" dirty="0" smtClean="0">
                <a:latin typeface="+mn-ea"/>
              </a:rPr>
              <a:t>委托书和</a:t>
            </a:r>
            <a:r>
              <a:rPr lang="zh-CN" altLang="en-US" sz="2800" b="1" dirty="0" smtClean="0">
                <a:solidFill>
                  <a:srgbClr val="C00000"/>
                </a:solidFill>
                <a:latin typeface="+mn-ea"/>
              </a:rPr>
              <a:t>短期授权</a:t>
            </a:r>
            <a:r>
              <a:rPr lang="zh-CN" altLang="en-US" sz="2800" b="1" dirty="0" smtClean="0">
                <a:latin typeface="+mn-ea"/>
              </a:rPr>
              <a:t>委托书。</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长期授权委托书的授权期限，</a:t>
            </a:r>
            <a:r>
              <a:rPr lang="zh-CN" altLang="en-US" sz="2800" b="1" dirty="0" smtClean="0">
                <a:solidFill>
                  <a:srgbClr val="C00000"/>
                </a:solidFill>
                <a:latin typeface="+mn-ea"/>
              </a:rPr>
              <a:t>应为超过</a:t>
            </a:r>
            <a:r>
              <a:rPr lang="en-US" altLang="zh-CN" sz="2800" b="1" dirty="0" smtClean="0">
                <a:solidFill>
                  <a:srgbClr val="C00000"/>
                </a:solidFill>
                <a:latin typeface="+mn-ea"/>
              </a:rPr>
              <a:t>180</a:t>
            </a:r>
            <a:r>
              <a:rPr lang="zh-CN" altLang="en-US" sz="2800" b="1" dirty="0" smtClean="0">
                <a:solidFill>
                  <a:srgbClr val="C00000"/>
                </a:solidFill>
                <a:latin typeface="+mn-ea"/>
              </a:rPr>
              <a:t>天、</a:t>
            </a:r>
            <a:r>
              <a:rPr lang="en-US" altLang="zh-CN" sz="2800" b="1" dirty="0" smtClean="0">
                <a:solidFill>
                  <a:srgbClr val="C00000"/>
                </a:solidFill>
                <a:latin typeface="+mn-ea"/>
              </a:rPr>
              <a:t>360</a:t>
            </a:r>
            <a:r>
              <a:rPr lang="zh-CN" altLang="en-US" sz="2800" b="1" dirty="0" smtClean="0">
                <a:solidFill>
                  <a:srgbClr val="C00000"/>
                </a:solidFill>
                <a:latin typeface="+mn-ea"/>
              </a:rPr>
              <a:t>天以下（含</a:t>
            </a:r>
            <a:r>
              <a:rPr lang="en-US" altLang="zh-CN" sz="2800" b="1" dirty="0" smtClean="0">
                <a:solidFill>
                  <a:srgbClr val="C00000"/>
                </a:solidFill>
                <a:latin typeface="+mn-ea"/>
              </a:rPr>
              <a:t>360</a:t>
            </a:r>
            <a:r>
              <a:rPr lang="zh-CN" altLang="en-US" sz="2800" b="1" dirty="0" smtClean="0">
                <a:solidFill>
                  <a:srgbClr val="C00000"/>
                </a:solidFill>
                <a:latin typeface="+mn-ea"/>
              </a:rPr>
              <a:t>天）</a:t>
            </a:r>
            <a:r>
              <a:rPr lang="zh-CN" altLang="en-US" sz="2800" b="1" dirty="0" smtClean="0">
                <a:latin typeface="+mn-ea"/>
              </a:rPr>
              <a:t>，超过</a:t>
            </a:r>
            <a:r>
              <a:rPr lang="en-US" altLang="zh-CN" sz="2800" b="1" dirty="0" smtClean="0">
                <a:latin typeface="+mn-ea"/>
              </a:rPr>
              <a:t>360</a:t>
            </a:r>
            <a:r>
              <a:rPr lang="zh-CN" altLang="en-US" sz="2800" b="1" dirty="0" smtClean="0">
                <a:latin typeface="+mn-ea"/>
              </a:rPr>
              <a:t>天仍不能处理完毕的，应重新办理授权委托书。</a:t>
            </a:r>
            <a:endParaRPr lang="en-US" altLang="zh-CN" sz="2800" b="1" dirty="0" smtClean="0">
              <a:latin typeface="+mn-ea"/>
            </a:endParaRPr>
          </a:p>
          <a:p>
            <a:pPr marL="179705" indent="720090">
              <a:lnSpc>
                <a:spcPts val="4000"/>
              </a:lnSpc>
              <a:spcBef>
                <a:spcPts val="1800"/>
              </a:spcBef>
              <a:buNone/>
            </a:pPr>
            <a:r>
              <a:rPr lang="zh-CN" altLang="en-US" sz="2800" b="1" dirty="0" smtClean="0">
                <a:solidFill>
                  <a:srgbClr val="C00000"/>
                </a:solidFill>
                <a:latin typeface="+mn-ea"/>
              </a:rPr>
              <a:t>专项、短期授权</a:t>
            </a:r>
            <a:r>
              <a:rPr lang="zh-CN" altLang="en-US" sz="2800" b="1" dirty="0" smtClean="0">
                <a:latin typeface="+mn-ea"/>
              </a:rPr>
              <a:t>委托书的授权期限，以所委托事务处理完毕时为止，但</a:t>
            </a:r>
            <a:r>
              <a:rPr lang="zh-CN" altLang="en-US" sz="2800" b="1" dirty="0" smtClean="0">
                <a:solidFill>
                  <a:srgbClr val="C00000"/>
                </a:solidFill>
                <a:latin typeface="+mn-ea"/>
              </a:rPr>
              <a:t>最长不得超过</a:t>
            </a:r>
            <a:r>
              <a:rPr lang="en-US" altLang="zh-CN" sz="2800" b="1" dirty="0" smtClean="0">
                <a:solidFill>
                  <a:srgbClr val="C00000"/>
                </a:solidFill>
                <a:latin typeface="+mn-ea"/>
              </a:rPr>
              <a:t>180</a:t>
            </a:r>
            <a:r>
              <a:rPr lang="zh-CN" altLang="en-US" sz="2800" b="1" dirty="0" smtClean="0">
                <a:solidFill>
                  <a:srgbClr val="C00000"/>
                </a:solidFill>
                <a:latin typeface="+mn-ea"/>
              </a:rPr>
              <a:t>天，</a:t>
            </a:r>
            <a:r>
              <a:rPr lang="zh-CN" altLang="en-US" sz="2800" b="1" dirty="0" smtClean="0">
                <a:latin typeface="+mn-ea"/>
              </a:rPr>
              <a:t>超过期限仍不能处理完毕的，应重新办理授权委托书或者办理长期授权委托书。</a:t>
            </a:r>
            <a:endParaRPr lang="en-US" altLang="zh-CN"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第八条	授权委托书根据是否涉及诉讼程序分为</a:t>
            </a:r>
            <a:r>
              <a:rPr lang="zh-CN" altLang="en-US" sz="2800" b="1" dirty="0" smtClean="0">
                <a:solidFill>
                  <a:srgbClr val="C00000"/>
                </a:solidFill>
                <a:latin typeface="+mn-ea"/>
              </a:rPr>
              <a:t>诉讼授权委</a:t>
            </a:r>
            <a:r>
              <a:rPr lang="zh-CN" altLang="en-US" sz="2800" b="1" dirty="0" smtClean="0">
                <a:latin typeface="+mn-ea"/>
              </a:rPr>
              <a:t>托书和</a:t>
            </a:r>
            <a:r>
              <a:rPr lang="zh-CN" altLang="en-US" sz="2800" b="1" dirty="0" smtClean="0">
                <a:solidFill>
                  <a:srgbClr val="C00000"/>
                </a:solidFill>
                <a:latin typeface="+mn-ea"/>
              </a:rPr>
              <a:t>非诉讼授权</a:t>
            </a:r>
            <a:r>
              <a:rPr lang="zh-CN" altLang="en-US" sz="2800" b="1" dirty="0" smtClean="0">
                <a:latin typeface="+mn-ea"/>
              </a:rPr>
              <a:t>委托书。</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第三章	授权委托书的办理程序</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第十条 </a:t>
            </a:r>
            <a:r>
              <a:rPr lang="en-US" altLang="zh-CN" sz="2800" b="1" dirty="0" smtClean="0">
                <a:latin typeface="+mn-ea"/>
              </a:rPr>
              <a:t>……</a:t>
            </a:r>
            <a:r>
              <a:rPr lang="zh-CN" altLang="en-US" sz="2800" b="1" dirty="0" smtClean="0">
                <a:latin typeface="+mn-ea"/>
              </a:rPr>
              <a:t>授权委托书的办理流程</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（二）</a:t>
            </a:r>
            <a:r>
              <a:rPr lang="en-US" altLang="zh-CN" sz="2800" b="1" dirty="0" smtClean="0">
                <a:latin typeface="+mn-ea"/>
              </a:rPr>
              <a:t>…《</a:t>
            </a:r>
            <a:r>
              <a:rPr lang="zh-CN" altLang="en-US" sz="2800" b="1" dirty="0" smtClean="0">
                <a:latin typeface="+mn-ea"/>
              </a:rPr>
              <a:t>授权委托书办理申请表</a:t>
            </a:r>
            <a:r>
              <a:rPr lang="en-US" altLang="zh-CN" sz="2800" b="1" dirty="0" smtClean="0">
                <a:latin typeface="+mn-ea"/>
              </a:rPr>
              <a:t>》</a:t>
            </a:r>
            <a:r>
              <a:rPr lang="zh-CN" altLang="en-US" sz="2800" b="1" dirty="0" smtClean="0">
                <a:latin typeface="+mn-ea"/>
              </a:rPr>
              <a:t>（新</a:t>
            </a:r>
            <a:r>
              <a:rPr lang="en-US" altLang="zh-CN" sz="2800" b="1" dirty="0" smtClean="0">
                <a:latin typeface="+mn-ea"/>
              </a:rPr>
              <a:t>OA</a:t>
            </a:r>
            <a:r>
              <a:rPr lang="zh-CN" altLang="en-US" sz="2800" b="1" dirty="0" smtClean="0">
                <a:latin typeface="+mn-ea"/>
              </a:rPr>
              <a:t>中填写）、</a:t>
            </a:r>
            <a:r>
              <a:rPr lang="en-US" altLang="zh-CN" sz="2800" b="1" dirty="0" smtClean="0">
                <a:latin typeface="+mn-ea"/>
              </a:rPr>
              <a:t>《</a:t>
            </a:r>
            <a:r>
              <a:rPr lang="zh-CN" altLang="en-US" sz="2800" b="1" dirty="0" smtClean="0">
                <a:latin typeface="+mn-ea"/>
              </a:rPr>
              <a:t>授权委托书</a:t>
            </a:r>
            <a:r>
              <a:rPr lang="en-US" altLang="zh-CN" sz="2800" b="1" dirty="0" smtClean="0">
                <a:latin typeface="+mn-ea"/>
              </a:rPr>
              <a:t>》</a:t>
            </a:r>
            <a:r>
              <a:rPr lang="zh-CN" altLang="en-US" sz="2800" b="1" dirty="0" smtClean="0">
                <a:latin typeface="+mn-ea"/>
              </a:rPr>
              <a:t>（模板）；申办授权委托书应附</a:t>
            </a:r>
            <a:r>
              <a:rPr lang="zh-CN" altLang="en-US" sz="2800" b="1" dirty="0" smtClean="0">
                <a:solidFill>
                  <a:srgbClr val="C00000"/>
                </a:solidFill>
                <a:latin typeface="+mn-ea"/>
              </a:rPr>
              <a:t>授权委托事由</a:t>
            </a:r>
            <a:r>
              <a:rPr lang="zh-CN" altLang="en-US" sz="2800" b="1" dirty="0" smtClean="0">
                <a:latin typeface="+mn-ea"/>
              </a:rPr>
              <a:t>、</a:t>
            </a:r>
            <a:r>
              <a:rPr lang="zh-CN" altLang="en-US" sz="2800" b="1" dirty="0" smtClean="0">
                <a:solidFill>
                  <a:srgbClr val="C00000"/>
                </a:solidFill>
                <a:latin typeface="+mn-ea"/>
              </a:rPr>
              <a:t>拟被授权人的身份证明或机构证明以及其他所需资料</a:t>
            </a:r>
            <a:r>
              <a:rPr lang="zh-CN" altLang="en-US" sz="2800" b="1" dirty="0" smtClean="0">
                <a:latin typeface="+mn-ea"/>
              </a:rPr>
              <a:t>。</a:t>
            </a: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pic>
        <p:nvPicPr>
          <p:cNvPr id="39940" name="Picture 4"/>
          <p:cNvPicPr>
            <a:picLocks noChangeAspect="1" noChangeArrowheads="1"/>
          </p:cNvPicPr>
          <p:nvPr/>
        </p:nvPicPr>
        <p:blipFill>
          <a:blip r:embed="rId1" cstate="print"/>
          <a:srcRect l="14258" t="12500" r="50586" b="7812"/>
          <a:stretch>
            <a:fillRect/>
          </a:stretch>
        </p:blipFill>
        <p:spPr bwMode="auto">
          <a:xfrm>
            <a:off x="2666984" y="785818"/>
            <a:ext cx="4286280" cy="6072206"/>
          </a:xfrm>
          <a:prstGeom prst="rect">
            <a:avLst/>
          </a:prstGeom>
          <a:ln>
            <a:noFill/>
          </a:ln>
          <a:effectLst>
            <a:softEdge rad="112500"/>
          </a:effectLst>
        </p:spPr>
      </p:pic>
      <p:sp>
        <p:nvSpPr>
          <p:cNvPr id="7" name="灯片编号占位符 6"/>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（六）	业务承办人员应将签署完毕的</a:t>
            </a:r>
            <a:r>
              <a:rPr lang="en-US" altLang="zh-CN" sz="2800" b="1" dirty="0" smtClean="0">
                <a:latin typeface="+mn-ea"/>
              </a:rPr>
              <a:t>《</a:t>
            </a:r>
            <a:r>
              <a:rPr lang="zh-CN" altLang="en-US" sz="2800" b="1" dirty="0" smtClean="0">
                <a:latin typeface="+mn-ea"/>
              </a:rPr>
              <a:t>授权委托书办理申请表</a:t>
            </a:r>
            <a:r>
              <a:rPr lang="en-US" altLang="zh-CN" sz="2800" b="1" dirty="0" smtClean="0">
                <a:latin typeface="+mn-ea"/>
              </a:rPr>
              <a:t>》</a:t>
            </a:r>
            <a:r>
              <a:rPr lang="zh-CN" altLang="en-US" sz="2800" b="1" dirty="0" smtClean="0">
                <a:latin typeface="+mn-ea"/>
              </a:rPr>
              <a:t>、</a:t>
            </a:r>
            <a:r>
              <a:rPr lang="zh-CN" altLang="en-US" sz="2800" b="1" dirty="0" smtClean="0">
                <a:solidFill>
                  <a:srgbClr val="C00000"/>
                </a:solidFill>
                <a:latin typeface="+mn-ea"/>
              </a:rPr>
              <a:t>签字盖章后的</a:t>
            </a:r>
            <a:r>
              <a:rPr lang="en-US" altLang="zh-CN" sz="2800" b="1" dirty="0" smtClean="0">
                <a:solidFill>
                  <a:srgbClr val="C00000"/>
                </a:solidFill>
                <a:latin typeface="+mn-ea"/>
              </a:rPr>
              <a:t>《</a:t>
            </a:r>
            <a:r>
              <a:rPr lang="zh-CN" altLang="en-US" sz="2800" b="1" dirty="0" smtClean="0">
                <a:solidFill>
                  <a:srgbClr val="C00000"/>
                </a:solidFill>
                <a:latin typeface="+mn-ea"/>
              </a:rPr>
              <a:t>授权委托书</a:t>
            </a:r>
            <a:r>
              <a:rPr lang="en-US" altLang="zh-CN" sz="2800" b="1" dirty="0" smtClean="0">
                <a:solidFill>
                  <a:srgbClr val="C00000"/>
                </a:solidFill>
                <a:latin typeface="+mn-ea"/>
              </a:rPr>
              <a:t>》</a:t>
            </a:r>
            <a:r>
              <a:rPr lang="zh-CN" altLang="en-US" sz="2800" b="1" dirty="0" smtClean="0">
                <a:solidFill>
                  <a:srgbClr val="C00000"/>
                </a:solidFill>
                <a:latin typeface="+mn-ea"/>
              </a:rPr>
              <a:t>及相关附件（至少一式两份，一份用于办理业务，一份用于留存），</a:t>
            </a:r>
            <a:r>
              <a:rPr lang="zh-CN" altLang="en-US" sz="2800" b="1" dirty="0" smtClean="0">
                <a:latin typeface="+mn-ea"/>
              </a:rPr>
              <a:t>同时将</a:t>
            </a:r>
            <a:r>
              <a:rPr lang="zh-CN" altLang="en-US" sz="2800" b="1" dirty="0" smtClean="0">
                <a:solidFill>
                  <a:srgbClr val="C00000"/>
                </a:solidFill>
                <a:latin typeface="+mn-ea"/>
              </a:rPr>
              <a:t>扫描件报法律事务部备案。</a:t>
            </a:r>
            <a:endParaRPr lang="en-US" altLang="zh-CN" sz="2800" b="1" dirty="0" smtClean="0">
              <a:solidFill>
                <a:srgbClr val="C00000"/>
              </a:solidFill>
              <a:latin typeface="+mn-ea"/>
            </a:endParaRPr>
          </a:p>
          <a:p>
            <a:pPr marL="179705" indent="720090">
              <a:lnSpc>
                <a:spcPts val="4000"/>
              </a:lnSpc>
              <a:spcBef>
                <a:spcPts val="1800"/>
              </a:spcBef>
              <a:buNone/>
            </a:pPr>
            <a:r>
              <a:rPr lang="zh-CN" altLang="en-US" sz="2800" b="1" dirty="0" smtClean="0">
                <a:latin typeface="+mn-ea"/>
              </a:rPr>
              <a:t>第十一条  </a:t>
            </a:r>
            <a:r>
              <a:rPr lang="zh-CN" altLang="en-US" sz="2800" b="1" dirty="0" smtClean="0">
                <a:solidFill>
                  <a:srgbClr val="C00000"/>
                </a:solidFill>
                <a:latin typeface="+mn-ea"/>
              </a:rPr>
              <a:t>所属各单位</a:t>
            </a:r>
            <a:r>
              <a:rPr lang="zh-CN" altLang="en-US" sz="2800" b="1" dirty="0" smtClean="0">
                <a:latin typeface="+mn-ea"/>
              </a:rPr>
              <a:t>需要办理总公司授权委托书时，应根据所委托事项首先向物业总公司业务归口部门提交</a:t>
            </a:r>
            <a:r>
              <a:rPr lang="en-US" altLang="zh-CN" sz="2800" b="1" dirty="0" smtClean="0">
                <a:latin typeface="+mn-ea"/>
              </a:rPr>
              <a:t>《</a:t>
            </a:r>
            <a:r>
              <a:rPr lang="zh-CN" altLang="en-US" sz="2800" b="1" dirty="0" smtClean="0">
                <a:latin typeface="+mn-ea"/>
              </a:rPr>
              <a:t>授权委托书办理申请表</a:t>
            </a:r>
            <a:r>
              <a:rPr lang="en-US" altLang="zh-CN" sz="2800" b="1" dirty="0" smtClean="0">
                <a:latin typeface="+mn-ea"/>
              </a:rPr>
              <a:t>》</a:t>
            </a:r>
            <a:r>
              <a:rPr lang="zh-CN" altLang="en-US" sz="2800" b="1" dirty="0" smtClean="0">
                <a:latin typeface="+mn-ea"/>
              </a:rPr>
              <a:t>及相关材料，</a:t>
            </a:r>
            <a:r>
              <a:rPr lang="zh-CN" altLang="en-US" sz="2800" b="1" dirty="0" smtClean="0">
                <a:solidFill>
                  <a:srgbClr val="C00000"/>
                </a:solidFill>
                <a:latin typeface="+mn-ea"/>
              </a:rPr>
              <a:t>经总公司业务归口部门初步审核后</a:t>
            </a:r>
            <a:r>
              <a:rPr lang="zh-CN" altLang="en-US" sz="2800" b="1" dirty="0" smtClean="0">
                <a:latin typeface="+mn-ea"/>
              </a:rPr>
              <a:t>，按照物业公司本级各部门办理授权委托书的流程办理。</a:t>
            </a: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第十三条  授权委托书应严格按程序办理，</a:t>
            </a:r>
            <a:r>
              <a:rPr lang="zh-CN" altLang="en-US" sz="2800" b="1" dirty="0" smtClean="0">
                <a:solidFill>
                  <a:srgbClr val="C00000"/>
                </a:solidFill>
                <a:latin typeface="+mn-ea"/>
              </a:rPr>
              <a:t>不得越级或私自办理</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第十四条  授权委托书在</a:t>
            </a:r>
            <a:r>
              <a:rPr lang="zh-CN" altLang="en-US" sz="2800" b="1" dirty="0" smtClean="0">
                <a:solidFill>
                  <a:srgbClr val="C00000"/>
                </a:solidFill>
                <a:latin typeface="+mn-ea"/>
              </a:rPr>
              <a:t>没有国家及地方政府部门规定的制式文本的情况下</a:t>
            </a:r>
            <a:r>
              <a:rPr lang="zh-CN" altLang="en-US" sz="2800" b="1" dirty="0" smtClean="0">
                <a:latin typeface="+mn-ea"/>
              </a:rPr>
              <a:t>，</a:t>
            </a:r>
            <a:r>
              <a:rPr lang="zh-CN" altLang="en-US" sz="2800" b="1" dirty="0" smtClean="0">
                <a:solidFill>
                  <a:srgbClr val="C00000"/>
                </a:solidFill>
                <a:latin typeface="+mn-ea"/>
              </a:rPr>
              <a:t>优先使用</a:t>
            </a:r>
            <a:r>
              <a:rPr lang="zh-CN" altLang="en-US" sz="2800" b="1" dirty="0" smtClean="0">
                <a:latin typeface="+mn-ea"/>
              </a:rPr>
              <a:t>物业公司统一印制的</a:t>
            </a:r>
            <a:r>
              <a:rPr lang="zh-CN" altLang="en-US" sz="2800" b="1" dirty="0" smtClean="0">
                <a:solidFill>
                  <a:srgbClr val="C00000"/>
                </a:solidFill>
                <a:latin typeface="+mn-ea"/>
              </a:rPr>
              <a:t>格式文本</a:t>
            </a:r>
            <a:r>
              <a:rPr lang="zh-CN" altLang="en-US" sz="2800" b="1" dirty="0" smtClean="0">
                <a:latin typeface="+mn-ea"/>
              </a:rPr>
              <a:t>授权委托书。</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第十三条  授权委托书应严格按程序办理，</a:t>
            </a:r>
            <a:r>
              <a:rPr lang="zh-CN" altLang="en-US" sz="2800" b="1" dirty="0" smtClean="0">
                <a:solidFill>
                  <a:srgbClr val="C00000"/>
                </a:solidFill>
                <a:latin typeface="+mn-ea"/>
              </a:rPr>
              <a:t>不得越级或私自办理</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第十四条  授权委托书在</a:t>
            </a:r>
            <a:r>
              <a:rPr lang="zh-CN" altLang="en-US" sz="2800" b="1" dirty="0" smtClean="0">
                <a:solidFill>
                  <a:srgbClr val="C00000"/>
                </a:solidFill>
                <a:latin typeface="+mn-ea"/>
              </a:rPr>
              <a:t>没有国家及地方政府部门规定的制式文本的情况下</a:t>
            </a:r>
            <a:r>
              <a:rPr lang="zh-CN" altLang="en-US" sz="2800" b="1" dirty="0" smtClean="0">
                <a:latin typeface="+mn-ea"/>
              </a:rPr>
              <a:t>，</a:t>
            </a:r>
            <a:r>
              <a:rPr lang="zh-CN" altLang="en-US" sz="2800" b="1" dirty="0" smtClean="0">
                <a:solidFill>
                  <a:srgbClr val="C00000"/>
                </a:solidFill>
                <a:latin typeface="+mn-ea"/>
              </a:rPr>
              <a:t>优先使用</a:t>
            </a:r>
            <a:r>
              <a:rPr lang="zh-CN" altLang="en-US" sz="2800" b="1" dirty="0" smtClean="0">
                <a:latin typeface="+mn-ea"/>
              </a:rPr>
              <a:t>物业公司统一印制的</a:t>
            </a:r>
            <a:r>
              <a:rPr lang="zh-CN" altLang="en-US" sz="2800" b="1" dirty="0" smtClean="0">
                <a:solidFill>
                  <a:srgbClr val="C00000"/>
                </a:solidFill>
                <a:latin typeface="+mn-ea"/>
              </a:rPr>
              <a:t>格式文本</a:t>
            </a:r>
            <a:r>
              <a:rPr lang="zh-CN" altLang="en-US" sz="2800" b="1" dirty="0" smtClean="0">
                <a:latin typeface="+mn-ea"/>
              </a:rPr>
              <a:t>授权委托书。</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第四章	 授权委托书的法律审核</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第十六条  对授权委托书及相关材料进行法律审核的要点如下：</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a:t>
            </a:r>
            <a:r>
              <a:rPr lang="zh-CN" altLang="en-US" sz="2800" b="1" dirty="0" smtClean="0">
                <a:solidFill>
                  <a:srgbClr val="C00000"/>
                </a:solidFill>
                <a:latin typeface="+mn-ea"/>
              </a:rPr>
              <a:t>授权人是否适格</a:t>
            </a:r>
            <a:r>
              <a:rPr lang="zh-CN" altLang="en-US" sz="2800" b="1" dirty="0" smtClean="0">
                <a:latin typeface="+mn-ea"/>
              </a:rPr>
              <a:t>：有关委托人是否具备相应的</a:t>
            </a:r>
            <a:r>
              <a:rPr lang="zh-CN" altLang="en-US" sz="2800" b="1" dirty="0" smtClean="0">
                <a:solidFill>
                  <a:srgbClr val="C00000"/>
                </a:solidFill>
                <a:latin typeface="+mn-ea"/>
              </a:rPr>
              <a:t>授权资格</a:t>
            </a:r>
            <a:r>
              <a:rPr lang="zh-CN" altLang="en-US" sz="2800" b="1" dirty="0" smtClean="0">
                <a:latin typeface="+mn-ea"/>
              </a:rPr>
              <a:t>，是否存在</a:t>
            </a:r>
            <a:r>
              <a:rPr lang="zh-CN" altLang="en-US" sz="2800" b="1" dirty="0" smtClean="0">
                <a:solidFill>
                  <a:srgbClr val="C00000"/>
                </a:solidFill>
                <a:latin typeface="+mn-ea"/>
              </a:rPr>
              <a:t>无权</a:t>
            </a:r>
            <a:r>
              <a:rPr lang="zh-CN" altLang="en-US" sz="2800" b="1" dirty="0" smtClean="0">
                <a:latin typeface="+mn-ea"/>
              </a:rPr>
              <a:t>或</a:t>
            </a:r>
            <a:r>
              <a:rPr lang="zh-CN" altLang="en-US" sz="2800" b="1" dirty="0" smtClean="0">
                <a:solidFill>
                  <a:srgbClr val="C00000"/>
                </a:solidFill>
                <a:latin typeface="+mn-ea"/>
              </a:rPr>
              <a:t>越权</a:t>
            </a:r>
            <a:r>
              <a:rPr lang="zh-CN" altLang="en-US" sz="2800" b="1" dirty="0" smtClean="0">
                <a:latin typeface="+mn-ea"/>
              </a:rPr>
              <a:t>行为。</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a:t>
            </a:r>
            <a:r>
              <a:rPr lang="zh-CN" altLang="en-US" sz="2800" b="1" dirty="0" smtClean="0">
                <a:solidFill>
                  <a:srgbClr val="C00000"/>
                </a:solidFill>
                <a:latin typeface="+mn-ea"/>
              </a:rPr>
              <a:t>被授权人是否适当</a:t>
            </a:r>
            <a:r>
              <a:rPr lang="zh-CN" altLang="en-US" sz="2800" b="1" dirty="0" smtClean="0">
                <a:latin typeface="+mn-ea"/>
              </a:rPr>
              <a:t>：被授权主体是否</a:t>
            </a:r>
            <a:r>
              <a:rPr lang="zh-CN" altLang="en-US" sz="2800" b="1" dirty="0" smtClean="0">
                <a:solidFill>
                  <a:srgbClr val="C00000"/>
                </a:solidFill>
                <a:latin typeface="+mn-ea"/>
              </a:rPr>
              <a:t>响应了拟交易对方的要求</a:t>
            </a:r>
            <a:r>
              <a:rPr lang="zh-CN" altLang="en-US" sz="2800" b="1" dirty="0" smtClean="0">
                <a:latin typeface="+mn-ea"/>
              </a:rPr>
              <a:t>，</a:t>
            </a:r>
            <a:r>
              <a:rPr lang="zh-CN" altLang="en-US" sz="2800" b="1" dirty="0" smtClean="0">
                <a:solidFill>
                  <a:srgbClr val="C00000"/>
                </a:solidFill>
                <a:latin typeface="+mn-ea"/>
              </a:rPr>
              <a:t>对方要求是否符合有关规定或约定</a:t>
            </a:r>
            <a:r>
              <a:rPr lang="zh-CN" altLang="en-US" sz="2800" b="1" dirty="0" smtClean="0">
                <a:latin typeface="+mn-ea"/>
              </a:rPr>
              <a:t>，是否存在其他</a:t>
            </a:r>
            <a:r>
              <a:rPr lang="zh-CN" altLang="en-US" sz="2800" b="1" dirty="0" smtClean="0">
                <a:solidFill>
                  <a:srgbClr val="C00000"/>
                </a:solidFill>
                <a:latin typeface="+mn-ea"/>
              </a:rPr>
              <a:t>法律风险</a:t>
            </a:r>
            <a:r>
              <a:rPr lang="zh-CN" altLang="en-US" sz="2800" b="1" dirty="0" smtClean="0">
                <a:latin typeface="+mn-ea"/>
              </a:rPr>
              <a:t>。</a:t>
            </a: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（三）	</a:t>
            </a:r>
            <a:r>
              <a:rPr lang="zh-CN" altLang="en-US" sz="2800" b="1" dirty="0" smtClean="0">
                <a:solidFill>
                  <a:srgbClr val="C00000"/>
                </a:solidFill>
                <a:latin typeface="+mn-ea"/>
              </a:rPr>
              <a:t>委托事项是否明确合法</a:t>
            </a:r>
            <a:r>
              <a:rPr lang="zh-CN" altLang="en-US" sz="2800" b="1" dirty="0" smtClean="0">
                <a:latin typeface="+mn-ea"/>
              </a:rPr>
              <a:t>：委托</a:t>
            </a:r>
            <a:r>
              <a:rPr lang="zh-CN" altLang="en-US" sz="2800" b="1" dirty="0" smtClean="0">
                <a:solidFill>
                  <a:srgbClr val="C00000"/>
                </a:solidFill>
                <a:latin typeface="+mn-ea"/>
              </a:rPr>
              <a:t>事项</a:t>
            </a:r>
            <a:r>
              <a:rPr lang="zh-CN" altLang="en-US" sz="2800" b="1" dirty="0" smtClean="0">
                <a:latin typeface="+mn-ea"/>
              </a:rPr>
              <a:t>范围描述是否</a:t>
            </a:r>
            <a:r>
              <a:rPr lang="zh-CN" altLang="en-US" sz="2800" b="1" dirty="0" smtClean="0">
                <a:solidFill>
                  <a:srgbClr val="C00000"/>
                </a:solidFill>
                <a:latin typeface="+mn-ea"/>
              </a:rPr>
              <a:t>准确完整</a:t>
            </a:r>
            <a:r>
              <a:rPr lang="zh-CN" altLang="en-US" sz="2800" b="1" dirty="0" smtClean="0">
                <a:latin typeface="+mn-ea"/>
              </a:rPr>
              <a:t>，内容是否</a:t>
            </a:r>
            <a:r>
              <a:rPr lang="zh-CN" altLang="en-US" sz="2800" b="1" dirty="0" smtClean="0">
                <a:solidFill>
                  <a:srgbClr val="C00000"/>
                </a:solidFill>
                <a:latin typeface="+mn-ea"/>
              </a:rPr>
              <a:t>依法合规</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a:t>
            </a:r>
            <a:r>
              <a:rPr lang="zh-CN" altLang="en-US" sz="2800" b="1" dirty="0" smtClean="0">
                <a:solidFill>
                  <a:srgbClr val="C00000"/>
                </a:solidFill>
                <a:latin typeface="+mn-ea"/>
              </a:rPr>
              <a:t>委托权限是否清晰适当</a:t>
            </a:r>
            <a:r>
              <a:rPr lang="zh-CN" altLang="en-US" sz="2800" b="1" dirty="0" smtClean="0">
                <a:latin typeface="+mn-ea"/>
              </a:rPr>
              <a:t>：委托</a:t>
            </a:r>
            <a:r>
              <a:rPr lang="zh-CN" altLang="en-US" sz="2800" b="1" dirty="0" smtClean="0">
                <a:solidFill>
                  <a:srgbClr val="C00000"/>
                </a:solidFill>
                <a:latin typeface="+mn-ea"/>
              </a:rPr>
              <a:t>权限</a:t>
            </a:r>
            <a:r>
              <a:rPr lang="zh-CN" altLang="en-US" sz="2800" b="1" dirty="0" smtClean="0">
                <a:latin typeface="+mn-ea"/>
              </a:rPr>
              <a:t>是否界定</a:t>
            </a:r>
            <a:r>
              <a:rPr lang="zh-CN" altLang="en-US" sz="2800" b="1" dirty="0" smtClean="0">
                <a:solidFill>
                  <a:srgbClr val="C00000"/>
                </a:solidFill>
                <a:latin typeface="+mn-ea"/>
              </a:rPr>
              <a:t>清晰准确</a:t>
            </a:r>
            <a:r>
              <a:rPr lang="zh-CN" altLang="en-US" sz="2800" b="1" dirty="0" smtClean="0">
                <a:latin typeface="+mn-ea"/>
              </a:rPr>
              <a:t>，是否</a:t>
            </a:r>
            <a:r>
              <a:rPr lang="zh-CN" altLang="en-US" sz="2800" b="1" dirty="0" smtClean="0">
                <a:solidFill>
                  <a:srgbClr val="C00000"/>
                </a:solidFill>
                <a:latin typeface="+mn-ea"/>
              </a:rPr>
              <a:t>充分</a:t>
            </a:r>
            <a:r>
              <a:rPr lang="zh-CN" altLang="en-US" sz="2800" b="1" dirty="0" smtClean="0">
                <a:latin typeface="+mn-ea"/>
              </a:rPr>
              <a:t>或</a:t>
            </a:r>
            <a:r>
              <a:rPr lang="zh-CN" altLang="en-US" sz="2800" b="1" dirty="0" smtClean="0">
                <a:solidFill>
                  <a:srgbClr val="C00000"/>
                </a:solidFill>
                <a:latin typeface="+mn-ea"/>
              </a:rPr>
              <a:t>过度</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（五）	</a:t>
            </a:r>
            <a:r>
              <a:rPr lang="zh-CN" altLang="en-US" sz="2800" b="1" dirty="0" smtClean="0">
                <a:solidFill>
                  <a:srgbClr val="C00000"/>
                </a:solidFill>
                <a:latin typeface="+mn-ea"/>
              </a:rPr>
              <a:t>禁止转委托</a:t>
            </a:r>
            <a:r>
              <a:rPr lang="zh-CN" altLang="en-US" sz="2800" b="1" dirty="0" smtClean="0">
                <a:latin typeface="+mn-ea"/>
              </a:rPr>
              <a:t>：禁止被授权人将被授权的委托事项及权限向他人转委托。</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（六）	授权</a:t>
            </a:r>
            <a:r>
              <a:rPr lang="zh-CN" altLang="en-US" sz="2800" b="1" dirty="0" smtClean="0">
                <a:solidFill>
                  <a:srgbClr val="C00000"/>
                </a:solidFill>
                <a:latin typeface="+mn-ea"/>
              </a:rPr>
              <a:t>有效期限</a:t>
            </a:r>
            <a:r>
              <a:rPr lang="zh-CN" altLang="en-US" sz="2800" b="1" dirty="0" smtClean="0">
                <a:latin typeface="+mn-ea"/>
              </a:rPr>
              <a:t>是否明确合理：授权有效期限是否标注，是否明确具体，期限是否过长等。</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第十八条  </a:t>
            </a:r>
            <a:r>
              <a:rPr lang="zh-CN" altLang="en-US" sz="2800" b="1" dirty="0" smtClean="0">
                <a:solidFill>
                  <a:srgbClr val="C00000"/>
                </a:solidFill>
                <a:latin typeface="+mn-ea"/>
              </a:rPr>
              <a:t>物业公司及所属各单位</a:t>
            </a:r>
            <a:r>
              <a:rPr lang="zh-CN" altLang="en-US" sz="2800" b="1" dirty="0" smtClean="0">
                <a:latin typeface="+mn-ea"/>
              </a:rPr>
              <a:t>各业务部门依据其部门职责分类负责本部门</a:t>
            </a:r>
            <a:r>
              <a:rPr lang="zh-CN" altLang="en-US" sz="2800" b="1" dirty="0" smtClean="0">
                <a:solidFill>
                  <a:srgbClr val="C00000"/>
                </a:solidFill>
                <a:latin typeface="+mn-ea"/>
              </a:rPr>
              <a:t>业务条线</a:t>
            </a:r>
            <a:r>
              <a:rPr lang="zh-CN" altLang="en-US" sz="2800" b="1" dirty="0" smtClean="0">
                <a:latin typeface="+mn-ea"/>
              </a:rPr>
              <a:t>的授权委托书的业务承办。</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第十九条  物业公司及所属各单位各业务部门制作的各类</a:t>
            </a:r>
            <a:r>
              <a:rPr lang="en-US" altLang="zh-CN" sz="2800" b="1" dirty="0" smtClean="0">
                <a:latin typeface="+mn-ea"/>
              </a:rPr>
              <a:t>《</a:t>
            </a:r>
            <a:r>
              <a:rPr lang="zh-CN" altLang="en-US" sz="2800" b="1" dirty="0" smtClean="0">
                <a:latin typeface="+mn-ea"/>
              </a:rPr>
              <a:t>授权委托书</a:t>
            </a:r>
            <a:r>
              <a:rPr lang="en-US" altLang="zh-CN" sz="2800" b="1" dirty="0" smtClean="0">
                <a:latin typeface="+mn-ea"/>
              </a:rPr>
              <a:t>》</a:t>
            </a:r>
            <a:r>
              <a:rPr lang="zh-CN" altLang="en-US" sz="2800" b="1" dirty="0" smtClean="0">
                <a:latin typeface="+mn-ea"/>
              </a:rPr>
              <a:t>的格式文本，应经物业公司法律事务部审核后予以发布。</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第二十条  </a:t>
            </a:r>
            <a:r>
              <a:rPr lang="zh-CN" altLang="en-US" sz="2800" b="1" dirty="0" smtClean="0">
                <a:solidFill>
                  <a:srgbClr val="C00000"/>
                </a:solidFill>
                <a:latin typeface="+mn-ea"/>
              </a:rPr>
              <a:t>物业公司及所属单位人员未经法定代表人或负责人授权，任何人不得以公司名义擅自对外签署合同和做出引起法律后果的承诺。</a:t>
            </a:r>
            <a:endParaRPr lang="zh-CN" altLang="en-US" sz="2800" b="1" dirty="0" smtClean="0">
              <a:solidFill>
                <a:srgbClr val="C00000"/>
              </a:solidFill>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第二十一条  </a:t>
            </a:r>
            <a:r>
              <a:rPr lang="zh-CN" altLang="en-US" sz="2800" b="1" dirty="0" smtClean="0">
                <a:solidFill>
                  <a:srgbClr val="C00000"/>
                </a:solidFill>
                <a:latin typeface="+mn-ea"/>
              </a:rPr>
              <a:t>外部单位与我方签订经济合同，非法定代表人签字的，必须提交法定代表人身份证明文件及授权委托书。</a:t>
            </a:r>
            <a:endParaRPr lang="en-US" altLang="zh-CN" sz="2800" b="1" dirty="0" smtClean="0">
              <a:solidFill>
                <a:srgbClr val="C00000"/>
              </a:solidFill>
              <a:latin typeface="+mn-ea"/>
            </a:endParaRPr>
          </a:p>
          <a:p>
            <a:pPr marL="179705" indent="720090">
              <a:lnSpc>
                <a:spcPts val="4000"/>
              </a:lnSpc>
              <a:spcBef>
                <a:spcPts val="1800"/>
              </a:spcBef>
              <a:buNone/>
            </a:pPr>
            <a:r>
              <a:rPr lang="zh-CN" altLang="en-US" sz="2800" b="1" dirty="0" smtClean="0">
                <a:latin typeface="+mn-ea"/>
              </a:rPr>
              <a:t>第五章	 授权委托书的编号、使用及处罚</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第二十二条	授权委托书实行统一编号， </a:t>
            </a:r>
            <a:r>
              <a:rPr lang="en-US" altLang="zh-CN" sz="2800" b="1" dirty="0" smtClean="0">
                <a:latin typeface="+mn-ea"/>
              </a:rPr>
              <a:t>1 </a:t>
            </a:r>
            <a:r>
              <a:rPr lang="zh-CN" altLang="en-US" sz="2800" b="1" dirty="0" smtClean="0">
                <a:latin typeface="+mn-ea"/>
              </a:rPr>
              <a:t>份授权委托书</a:t>
            </a:r>
            <a:r>
              <a:rPr lang="en-US" altLang="zh-CN" sz="2800" b="1" dirty="0" smtClean="0">
                <a:latin typeface="+mn-ea"/>
              </a:rPr>
              <a:t>1</a:t>
            </a:r>
            <a:r>
              <a:rPr lang="zh-CN" altLang="en-US" sz="2800" b="1" dirty="0" smtClean="0">
                <a:latin typeface="+mn-ea"/>
              </a:rPr>
              <a:t>个编号，</a:t>
            </a:r>
            <a:r>
              <a:rPr lang="zh-CN" altLang="en-US" sz="2800" b="1" dirty="0" smtClean="0">
                <a:solidFill>
                  <a:srgbClr val="C00000"/>
                </a:solidFill>
                <a:latin typeface="+mn-ea"/>
              </a:rPr>
              <a:t>不得重号、漏号</a:t>
            </a:r>
            <a:r>
              <a:rPr lang="zh-CN" altLang="en-US" sz="2800" b="1" dirty="0" smtClean="0">
                <a:latin typeface="+mn-ea"/>
              </a:rPr>
              <a:t>。采用</a:t>
            </a:r>
            <a:r>
              <a:rPr lang="zh-CN" altLang="en-US" sz="2800" b="1" dirty="0" smtClean="0">
                <a:solidFill>
                  <a:srgbClr val="C00000"/>
                </a:solidFill>
                <a:latin typeface="+mn-ea"/>
              </a:rPr>
              <a:t>授权委托书相对人提供的授权委托书文本</a:t>
            </a:r>
            <a:r>
              <a:rPr lang="zh-CN" altLang="en-US" sz="2800" b="1" dirty="0" smtClean="0">
                <a:latin typeface="+mn-ea"/>
              </a:rPr>
              <a:t>时，仍</a:t>
            </a:r>
            <a:r>
              <a:rPr lang="zh-CN" altLang="en-US" sz="2800" b="1" dirty="0" smtClean="0">
                <a:solidFill>
                  <a:srgbClr val="C00000"/>
                </a:solidFill>
                <a:latin typeface="+mn-ea"/>
              </a:rPr>
              <a:t>需按我方规则对该授权委托书进行编号</a:t>
            </a:r>
            <a:r>
              <a:rPr lang="zh-CN" altLang="en-US" sz="2800" b="1" dirty="0" smtClean="0">
                <a:latin typeface="+mn-ea"/>
              </a:rPr>
              <a:t>。</a:t>
            </a: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4331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2381232" y="2857496"/>
            <a:ext cx="4929222" cy="642942"/>
          </a:xfrm>
          <a:prstGeom prst="rect">
            <a:avLst/>
          </a:prstGeom>
        </p:spPr>
        <p:txBody>
          <a:bodyPr wrap="none" fromWordArt="1">
            <a:prstTxWarp prst="textPlain">
              <a:avLst>
                <a:gd name="adj" fmla="val 50000"/>
              </a:avLst>
            </a:prstTxWarp>
          </a:bodyPr>
          <a:lstStyle/>
          <a:p>
            <a:pPr algn="ctr"/>
            <a:r>
              <a:rPr lang="zh-CN" altLang="en-US" sz="3600" kern="10" smtClean="0">
                <a:ln w="9525">
                  <a:noFill/>
                  <a:round/>
                </a:ln>
                <a:solidFill>
                  <a:schemeClr val="tx2">
                    <a:lumMod val="75000"/>
                  </a:schemeClr>
                </a:solidFill>
                <a:latin typeface="微软雅黑" panose="020B0503020204020204" pitchFamily="34" charset="-122"/>
                <a:ea typeface="微软雅黑" panose="020B0503020204020204" pitchFamily="34" charset="-122"/>
              </a:rPr>
              <a:t>法律</a:t>
            </a: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事务管理规定</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4" name="灯片编号占位符 4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solidFill>
                  <a:srgbClr val="C00000"/>
                </a:solidFill>
                <a:latin typeface="+mn-ea"/>
              </a:rPr>
              <a:t>编号规则</a:t>
            </a:r>
            <a:r>
              <a:rPr lang="zh-CN" altLang="en-US" sz="2800" b="1" dirty="0" smtClean="0">
                <a:latin typeface="+mn-ea"/>
              </a:rPr>
              <a:t>为，“中铁建物</a:t>
            </a:r>
            <a:r>
              <a:rPr lang="en-US" altLang="zh-CN" sz="2800" b="1" dirty="0" smtClean="0">
                <a:latin typeface="+mn-ea"/>
              </a:rPr>
              <a:t>+</a:t>
            </a:r>
            <a:r>
              <a:rPr lang="zh-CN" altLang="en-US" sz="2800" b="1" dirty="0" smtClean="0">
                <a:latin typeface="+mn-ea"/>
              </a:rPr>
              <a:t>分公司所在城市名称</a:t>
            </a:r>
            <a:r>
              <a:rPr lang="en-US" altLang="zh-CN" sz="2800" b="1" dirty="0" smtClean="0">
                <a:latin typeface="+mn-ea"/>
              </a:rPr>
              <a:t>+</a:t>
            </a:r>
            <a:r>
              <a:rPr lang="zh-CN" altLang="en-US" sz="2800" b="1" dirty="0" smtClean="0">
                <a:latin typeface="+mn-ea"/>
              </a:rPr>
              <a:t>授</a:t>
            </a:r>
            <a:r>
              <a:rPr lang="en-US" altLang="zh-CN" sz="2800" b="1" dirty="0" smtClean="0">
                <a:latin typeface="+mn-ea"/>
              </a:rPr>
              <a:t>﹝20XX﹞</a:t>
            </a:r>
            <a:r>
              <a:rPr lang="zh-CN" altLang="en-US" sz="2800" b="1" dirty="0" smtClean="0">
                <a:latin typeface="+mn-ea"/>
              </a:rPr>
              <a:t>第</a:t>
            </a:r>
            <a:r>
              <a:rPr lang="en-US" altLang="zh-CN" sz="2800" b="1" dirty="0" smtClean="0">
                <a:latin typeface="+mn-ea"/>
              </a:rPr>
              <a:t>XX</a:t>
            </a:r>
            <a:r>
              <a:rPr lang="zh-CN" altLang="en-US" sz="2800" b="1" dirty="0" smtClean="0">
                <a:latin typeface="+mn-ea"/>
              </a:rPr>
              <a:t>号”，如物业总公司</a:t>
            </a:r>
            <a:r>
              <a:rPr lang="en-US" altLang="zh-CN" sz="2800" b="1" dirty="0" smtClean="0">
                <a:latin typeface="+mn-ea"/>
              </a:rPr>
              <a:t>2016 </a:t>
            </a:r>
            <a:r>
              <a:rPr lang="zh-CN" altLang="en-US" sz="2800" b="1" dirty="0" smtClean="0">
                <a:latin typeface="+mn-ea"/>
              </a:rPr>
              <a:t>年第</a:t>
            </a:r>
            <a:r>
              <a:rPr lang="en-US" altLang="zh-CN" sz="2800" b="1" dirty="0" smtClean="0">
                <a:latin typeface="+mn-ea"/>
              </a:rPr>
              <a:t>1 </a:t>
            </a:r>
            <a:r>
              <a:rPr lang="zh-CN" altLang="en-US" sz="2800" b="1" dirty="0" smtClean="0">
                <a:latin typeface="+mn-ea"/>
              </a:rPr>
              <a:t>份授权委托书，编号为“中铁建物授</a:t>
            </a:r>
            <a:r>
              <a:rPr lang="en-US" altLang="zh-CN" sz="2800" b="1" dirty="0" smtClean="0">
                <a:latin typeface="+mn-ea"/>
              </a:rPr>
              <a:t>﹝2016﹞</a:t>
            </a:r>
            <a:r>
              <a:rPr lang="zh-CN" altLang="en-US" sz="2800" b="1" dirty="0" smtClean="0">
                <a:latin typeface="+mn-ea"/>
              </a:rPr>
              <a:t>第</a:t>
            </a:r>
            <a:r>
              <a:rPr lang="en-US" altLang="zh-CN" sz="2800" b="1" dirty="0" smtClean="0">
                <a:latin typeface="+mn-ea"/>
              </a:rPr>
              <a:t>1</a:t>
            </a:r>
            <a:r>
              <a:rPr lang="zh-CN" altLang="en-US" sz="2800" b="1" dirty="0" smtClean="0">
                <a:latin typeface="+mn-ea"/>
              </a:rPr>
              <a:t>号”。	如合肥分公司</a:t>
            </a:r>
            <a:r>
              <a:rPr lang="en-US" altLang="zh-CN" sz="2800" b="1" dirty="0" smtClean="0">
                <a:latin typeface="+mn-ea"/>
              </a:rPr>
              <a:t>2016 </a:t>
            </a:r>
            <a:r>
              <a:rPr lang="zh-CN" altLang="en-US" sz="2800" b="1" dirty="0" smtClean="0">
                <a:latin typeface="+mn-ea"/>
              </a:rPr>
              <a:t>年第</a:t>
            </a:r>
            <a:r>
              <a:rPr lang="en-US" altLang="zh-CN" sz="2800" b="1" dirty="0" smtClean="0">
                <a:latin typeface="+mn-ea"/>
              </a:rPr>
              <a:t>1 </a:t>
            </a:r>
            <a:r>
              <a:rPr lang="zh-CN" altLang="en-US" sz="2800" b="1" dirty="0" smtClean="0">
                <a:latin typeface="+mn-ea"/>
              </a:rPr>
              <a:t>份授权委托书，编号为“中铁建物合肥授</a:t>
            </a:r>
            <a:r>
              <a:rPr lang="en-US" altLang="zh-CN" sz="2800" b="1" dirty="0" smtClean="0">
                <a:latin typeface="+mn-ea"/>
              </a:rPr>
              <a:t>﹝2016﹞</a:t>
            </a:r>
            <a:r>
              <a:rPr lang="zh-CN" altLang="en-US" sz="2800" b="1" dirty="0" smtClean="0">
                <a:latin typeface="+mn-ea"/>
              </a:rPr>
              <a:t>第</a:t>
            </a:r>
            <a:r>
              <a:rPr lang="en-US" altLang="zh-CN" sz="2800" b="1" dirty="0" smtClean="0">
                <a:latin typeface="+mn-ea"/>
              </a:rPr>
              <a:t>1</a:t>
            </a:r>
            <a:r>
              <a:rPr lang="zh-CN" altLang="en-US" sz="2800" b="1" dirty="0" smtClean="0">
                <a:latin typeface="+mn-ea"/>
              </a:rPr>
              <a:t>号”。</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第二十四条	</a:t>
            </a:r>
            <a:r>
              <a:rPr lang="zh-CN" altLang="en-US" sz="2800" b="1" dirty="0" smtClean="0">
                <a:solidFill>
                  <a:srgbClr val="C00000"/>
                </a:solidFill>
                <a:latin typeface="+mn-ea"/>
              </a:rPr>
              <a:t>被授权人必须</a:t>
            </a:r>
            <a:r>
              <a:rPr lang="zh-CN" altLang="en-US" sz="2800" b="1" dirty="0" smtClean="0">
                <a:latin typeface="+mn-ea"/>
              </a:rPr>
              <a:t>为物业公司及所属单位的</a:t>
            </a:r>
            <a:r>
              <a:rPr lang="zh-CN" altLang="en-US" sz="2800" b="1" dirty="0" smtClean="0">
                <a:solidFill>
                  <a:srgbClr val="C00000"/>
                </a:solidFill>
                <a:latin typeface="+mn-ea"/>
              </a:rPr>
              <a:t>内部工作人员</a:t>
            </a:r>
            <a:r>
              <a:rPr lang="zh-CN" altLang="en-US" sz="2800" b="1" dirty="0" smtClean="0">
                <a:latin typeface="+mn-ea"/>
              </a:rPr>
              <a:t>（经批准办理特别事项的除外）。</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授权委托书申办单位及业务承办部门应全面持续地</a:t>
            </a:r>
            <a:r>
              <a:rPr lang="zh-CN" altLang="en-US" sz="2800" b="1" dirty="0" smtClean="0">
                <a:solidFill>
                  <a:srgbClr val="C00000"/>
                </a:solidFill>
                <a:latin typeface="+mn-ea"/>
              </a:rPr>
              <a:t>了解拟被授权人的自然情况</a:t>
            </a:r>
            <a:r>
              <a:rPr lang="zh-CN" altLang="en-US" sz="2800" b="1" dirty="0" smtClean="0">
                <a:latin typeface="+mn-ea"/>
              </a:rPr>
              <a:t>，关注其工作状态。授权之后，如发生被授权人</a:t>
            </a:r>
            <a:r>
              <a:rPr lang="zh-CN" altLang="en-US" sz="2800" b="1" dirty="0" smtClean="0">
                <a:solidFill>
                  <a:srgbClr val="C00000"/>
                </a:solidFill>
                <a:latin typeface="+mn-ea"/>
              </a:rPr>
              <a:t>调出本单位或解除、终止劳动合同或达到法定退休年龄或其他离职、解职</a:t>
            </a:r>
            <a:r>
              <a:rPr lang="zh-CN" altLang="en-US" sz="2800" b="1" dirty="0" smtClean="0">
                <a:latin typeface="+mn-ea"/>
              </a:rPr>
              <a:t>等情况，应及时按照本办法第二十八条至第三十一条的规定处理。</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第二十五条	被授权人应妥善保管好授权委托书，不得出借、毁损、遗失等；如有发生，应立即书面报告公司业务归口部门。</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业务归口承办部门应及时会同法律事务部等相关部门研究补救措施。</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第二十六条	授权委托书</a:t>
            </a:r>
            <a:r>
              <a:rPr lang="zh-CN" altLang="en-US" sz="2800" b="1" dirty="0" smtClean="0">
                <a:solidFill>
                  <a:srgbClr val="C00000"/>
                </a:solidFill>
                <a:latin typeface="+mn-ea"/>
              </a:rPr>
              <a:t>不得有任何修改、涂抹痕迹</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第二十九条	出现下列情况之一，授权委托书终止或失效：</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授权委托</a:t>
            </a:r>
            <a:r>
              <a:rPr lang="zh-CN" altLang="en-US" sz="2800" b="1" dirty="0" smtClean="0">
                <a:solidFill>
                  <a:srgbClr val="C00000"/>
                </a:solidFill>
                <a:latin typeface="+mn-ea"/>
              </a:rPr>
              <a:t>期限届满</a:t>
            </a:r>
            <a:r>
              <a:rPr lang="zh-CN" altLang="en-US" sz="2800" b="1" dirty="0" smtClean="0">
                <a:latin typeface="+mn-ea"/>
              </a:rPr>
              <a:t>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长期授权委托书虽在授权期限内，但被授权人</a:t>
            </a:r>
            <a:r>
              <a:rPr lang="zh-CN" altLang="en-US" sz="2800" b="1" dirty="0" smtClean="0">
                <a:solidFill>
                  <a:srgbClr val="C00000"/>
                </a:solidFill>
                <a:latin typeface="+mn-ea"/>
              </a:rPr>
              <a:t>工作岗位发生变动</a:t>
            </a:r>
            <a:r>
              <a:rPr lang="zh-CN" altLang="en-US" sz="2800" b="1" dirty="0" smtClean="0">
                <a:latin typeface="+mn-ea"/>
              </a:rPr>
              <a:t>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长期授权委托书虽在授权期限内，但</a:t>
            </a:r>
            <a:r>
              <a:rPr lang="zh-CN" altLang="en-US" sz="2800" b="1" dirty="0" smtClean="0">
                <a:solidFill>
                  <a:srgbClr val="C00000"/>
                </a:solidFill>
                <a:latin typeface="+mn-ea"/>
              </a:rPr>
              <a:t>业务范围发生变动</a:t>
            </a:r>
            <a:r>
              <a:rPr lang="zh-CN" altLang="en-US" sz="2800" b="1" dirty="0" smtClean="0">
                <a:latin typeface="+mn-ea"/>
              </a:rPr>
              <a:t>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授权人</a:t>
            </a:r>
            <a:r>
              <a:rPr lang="zh-CN" altLang="en-US" sz="2800" b="1" dirty="0" smtClean="0">
                <a:solidFill>
                  <a:srgbClr val="C00000"/>
                </a:solidFill>
                <a:latin typeface="+mn-ea"/>
              </a:rPr>
              <a:t>撤回</a:t>
            </a:r>
            <a:r>
              <a:rPr lang="zh-CN" altLang="en-US" sz="2800" b="1" dirty="0" smtClean="0">
                <a:latin typeface="+mn-ea"/>
              </a:rPr>
              <a:t>或</a:t>
            </a:r>
            <a:r>
              <a:rPr lang="zh-CN" altLang="en-US" sz="2800" b="1" dirty="0" smtClean="0">
                <a:solidFill>
                  <a:srgbClr val="C00000"/>
                </a:solidFill>
                <a:latin typeface="+mn-ea"/>
              </a:rPr>
              <a:t>撤销</a:t>
            </a:r>
            <a:r>
              <a:rPr lang="zh-CN" altLang="en-US" sz="2800" b="1" dirty="0" smtClean="0">
                <a:latin typeface="+mn-ea"/>
              </a:rPr>
              <a:t>授权委托的；</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（五）	其他应当视为终止或失效的情况。</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授权委托书终止或失效的，被授权人应将持有的授权委托书</a:t>
            </a:r>
            <a:r>
              <a:rPr lang="zh-CN" altLang="en-US" sz="2800" b="1" dirty="0" smtClean="0">
                <a:solidFill>
                  <a:srgbClr val="C00000"/>
                </a:solidFill>
                <a:latin typeface="+mn-ea"/>
              </a:rPr>
              <a:t>交回公司业务承办部门</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被授权人未将授权委托书交回的，公司</a:t>
            </a:r>
            <a:r>
              <a:rPr lang="zh-CN" altLang="en-US" sz="2800" b="1" dirty="0" smtClean="0">
                <a:solidFill>
                  <a:srgbClr val="C00000"/>
                </a:solidFill>
                <a:latin typeface="+mn-ea"/>
              </a:rPr>
              <a:t>业务承办部门应当及时将授权委托书收回</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被授权人将授权委托书交回或者业务部门将授权委托书收回后，公司</a:t>
            </a:r>
            <a:r>
              <a:rPr lang="zh-CN" altLang="en-US" sz="2800" b="1" dirty="0" smtClean="0">
                <a:solidFill>
                  <a:srgbClr val="C00000"/>
                </a:solidFill>
                <a:latin typeface="+mn-ea"/>
              </a:rPr>
              <a:t>业务承办部门应当将授权终止或失效的情况书面通知授权委托事项的相对人。</a:t>
            </a:r>
            <a:endParaRPr lang="zh-CN" altLang="en-US" sz="2800" b="1" dirty="0" smtClean="0">
              <a:solidFill>
                <a:srgbClr val="C00000"/>
              </a:solidFill>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86412"/>
          </a:xfrm>
        </p:spPr>
        <p:txBody>
          <a:bodyPr/>
          <a:lstStyle/>
          <a:p>
            <a:pPr marL="179705" indent="720090">
              <a:lnSpc>
                <a:spcPts val="4000"/>
              </a:lnSpc>
              <a:spcBef>
                <a:spcPts val="1800"/>
              </a:spcBef>
              <a:buNone/>
            </a:pPr>
            <a:r>
              <a:rPr lang="zh-CN" altLang="en-US" sz="2800" b="1" dirty="0" smtClean="0">
                <a:latin typeface="+mn-ea"/>
              </a:rPr>
              <a:t>第三十一条	公司对被授权人实行严格的管理制度。有下列情形之一，根据情节轻重，按照公司规章制度对责任人给予纪律处分直至解除劳动合同，责任人需就公司因此所受损失承担赔偿责任；构成犯罪的，交由司法机关依法追究刑事责任。</a:t>
            </a:r>
            <a:endParaRPr lang="en-US" altLang="zh-CN" sz="2800" b="1" dirty="0" smtClean="0">
              <a:latin typeface="+mn-ea"/>
            </a:endParaRPr>
          </a:p>
          <a:p>
            <a:pPr marL="179705" indent="720090">
              <a:lnSpc>
                <a:spcPts val="3500"/>
              </a:lnSpc>
              <a:spcBef>
                <a:spcPts val="1200"/>
              </a:spcBef>
              <a:buNone/>
            </a:pPr>
            <a:r>
              <a:rPr lang="zh-CN" altLang="en-US" sz="2800" b="1" dirty="0" smtClean="0">
                <a:latin typeface="+mn-ea"/>
              </a:rPr>
              <a:t>（一）	超越授权范围开展业务活动的；</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（二）	授权委托书终止或失效后仍进行该授权委托事项的；</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（三）	其他违反法律法规或公司有关授权委托管理规定，给单位造成经济损失或其他损失的情形。</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1.2 </a:t>
            </a:r>
            <a:r>
              <a:rPr lang="zh-CN" altLang="en-US" sz="3200" dirty="0" smtClean="0">
                <a:solidFill>
                  <a:schemeClr val="tx2">
                    <a:lumMod val="75000"/>
                  </a:schemeClr>
                </a:solidFill>
                <a:latin typeface="小标宋" panose="03000509000000000000" charset="-122"/>
                <a:ea typeface="小标宋" panose="03000509000000000000" charset="-122"/>
              </a:rPr>
              <a:t>授权委托书法律审核办法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0523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1523976" y="2714620"/>
            <a:ext cx="6572296" cy="714380"/>
          </a:xfrm>
          <a:prstGeom prst="rect">
            <a:avLst/>
          </a:prstGeom>
        </p:spPr>
        <p:txBody>
          <a:bodyPr wrap="none" fromWordArt="1">
            <a:prstTxWarp prst="textPlain">
              <a:avLst>
                <a:gd name="adj" fmla="val 50000"/>
              </a:avLst>
            </a:prstTxWarp>
          </a:bodyPr>
          <a:lstStyle/>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法律纠纷案件管理办法</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4911741"/>
          </a:xfrm>
        </p:spPr>
        <p:txBody>
          <a:bodyPr/>
          <a:lstStyle/>
          <a:p>
            <a:pPr marL="179705" indent="720090">
              <a:lnSpc>
                <a:spcPts val="4000"/>
              </a:lnSpc>
              <a:spcBef>
                <a:spcPts val="1800"/>
              </a:spcBef>
              <a:buNone/>
            </a:pPr>
            <a:r>
              <a:rPr lang="zh-CN" altLang="en-US" sz="2800" b="1" dirty="0" smtClean="0">
                <a:latin typeface="+mn-ea"/>
              </a:rPr>
              <a:t>第一章	 总则</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第三条	 本办法所称法律纠纷案件，是指各类</a:t>
            </a:r>
            <a:r>
              <a:rPr lang="zh-CN" altLang="en-US" sz="2800" b="1" dirty="0" smtClean="0">
                <a:solidFill>
                  <a:srgbClr val="C00000"/>
                </a:solidFill>
                <a:latin typeface="+mn-ea"/>
              </a:rPr>
              <a:t>诉讼、仲裁案件</a:t>
            </a:r>
            <a:r>
              <a:rPr lang="zh-CN" altLang="en-US" sz="2800" b="1" dirty="0" smtClean="0">
                <a:latin typeface="+mn-ea"/>
              </a:rPr>
              <a:t>和可能引发诉讼、仲裁的各类事件。</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第二章	 法律纠纷案件的分类管理</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第四条	 物业公司及所属各单位的法律纠纷案件处理，在遵循</a:t>
            </a:r>
            <a:r>
              <a:rPr lang="zh-CN" altLang="en-US" sz="2800" b="1" dirty="0" smtClean="0">
                <a:solidFill>
                  <a:srgbClr val="C00000"/>
                </a:solidFill>
                <a:latin typeface="+mn-ea"/>
              </a:rPr>
              <a:t>“谁造成案件，谁负责处理，谁造成损失，谁承担责任”</a:t>
            </a:r>
            <a:r>
              <a:rPr lang="zh-CN" altLang="en-US" sz="2800" b="1" dirty="0" smtClean="0">
                <a:latin typeface="+mn-ea"/>
              </a:rPr>
              <a:t>的原则基础上，实行</a:t>
            </a:r>
            <a:r>
              <a:rPr lang="zh-CN" altLang="en-US" sz="2800" b="1" dirty="0" smtClean="0">
                <a:solidFill>
                  <a:srgbClr val="C00000"/>
                </a:solidFill>
                <a:latin typeface="+mn-ea"/>
              </a:rPr>
              <a:t>分层分类管理</a:t>
            </a:r>
            <a:r>
              <a:rPr lang="zh-CN" altLang="en-US" sz="2800" b="1" dirty="0" smtClean="0">
                <a:latin typeface="+mn-ea"/>
              </a:rPr>
              <a:t>。</a:t>
            </a:r>
            <a:endParaRPr lang="zh-CN" altLang="en-US" sz="2800" b="1" dirty="0" smtClean="0">
              <a:latin typeface="+mn-ea"/>
            </a:endParaRPr>
          </a:p>
        </p:txBody>
      </p:sp>
      <p:sp>
        <p:nvSpPr>
          <p:cNvPr id="4"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5" name="灯片编号占位符 4"/>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solidFill>
                  <a:schemeClr val="bg1">
                    <a:lumMod val="65000"/>
                  </a:schemeClr>
                </a:solidFill>
                <a:latin typeface="+mn-ea"/>
              </a:rPr>
              <a:t>第五条	 构成重大法律纠纷案件和物业公司发生的案件，由法律事务部直接或参与进行案件处理。重大法律纠纷案件指具有下列情形之一的诉讼、仲裁或者可能引起诉讼、仲裁的事件：</a:t>
            </a:r>
            <a:endParaRPr lang="zh-CN" altLang="en-US" sz="2800" b="1" dirty="0" smtClean="0">
              <a:solidFill>
                <a:schemeClr val="bg1">
                  <a:lumMod val="65000"/>
                </a:schemeClr>
              </a:solidFill>
              <a:latin typeface="+mn-ea"/>
            </a:endParaRPr>
          </a:p>
          <a:p>
            <a:pPr marL="179705" indent="720090">
              <a:lnSpc>
                <a:spcPts val="4000"/>
              </a:lnSpc>
              <a:spcBef>
                <a:spcPts val="1800"/>
              </a:spcBef>
              <a:buNone/>
            </a:pPr>
            <a:r>
              <a:rPr lang="zh-CN" altLang="en-US" sz="2800" b="1" dirty="0" smtClean="0">
                <a:solidFill>
                  <a:schemeClr val="bg1">
                    <a:lumMod val="65000"/>
                  </a:schemeClr>
                </a:solidFill>
                <a:latin typeface="+mn-ea"/>
              </a:rPr>
              <a:t>（一）	涉案金额超过</a:t>
            </a:r>
            <a:r>
              <a:rPr lang="en-US" altLang="zh-CN" sz="2800" b="1" dirty="0" smtClean="0">
                <a:solidFill>
                  <a:schemeClr val="bg1">
                    <a:lumMod val="65000"/>
                  </a:schemeClr>
                </a:solidFill>
                <a:latin typeface="+mn-ea"/>
              </a:rPr>
              <a:t>10</a:t>
            </a:r>
            <a:r>
              <a:rPr lang="zh-CN" altLang="en-US" sz="2800" b="1" dirty="0" smtClean="0">
                <a:solidFill>
                  <a:schemeClr val="bg1">
                    <a:lumMod val="65000"/>
                  </a:schemeClr>
                </a:solidFill>
                <a:latin typeface="+mn-ea"/>
              </a:rPr>
              <a:t>万元人民币的；</a:t>
            </a:r>
            <a:endParaRPr lang="zh-CN" altLang="en-US" sz="2800" b="1" dirty="0" smtClean="0">
              <a:solidFill>
                <a:schemeClr val="bg1">
                  <a:lumMod val="65000"/>
                </a:schemeClr>
              </a:solidFill>
              <a:latin typeface="+mn-ea"/>
            </a:endParaRPr>
          </a:p>
          <a:p>
            <a:pPr marL="179705" indent="720090">
              <a:lnSpc>
                <a:spcPts val="4000"/>
              </a:lnSpc>
              <a:spcBef>
                <a:spcPts val="1800"/>
              </a:spcBef>
              <a:buNone/>
            </a:pPr>
            <a:r>
              <a:rPr lang="zh-CN" altLang="en-US" sz="2800" b="1" dirty="0" smtClean="0">
                <a:solidFill>
                  <a:schemeClr val="bg1">
                    <a:lumMod val="65000"/>
                  </a:schemeClr>
                </a:solidFill>
                <a:latin typeface="+mn-ea"/>
              </a:rPr>
              <a:t>（二）	物业公司及所属单位作为诉讼当事人且一审由中级人民法院受理的；</a:t>
            </a:r>
            <a:endParaRPr lang="zh-CN" altLang="en-US" sz="2800" b="1" dirty="0" smtClean="0">
              <a:solidFill>
                <a:schemeClr val="bg1">
                  <a:lumMod val="65000"/>
                </a:schemeClr>
              </a:solidFill>
              <a:latin typeface="+mn-ea"/>
            </a:endParaRPr>
          </a:p>
          <a:p>
            <a:pPr marL="179705" indent="720090">
              <a:lnSpc>
                <a:spcPts val="4000"/>
              </a:lnSpc>
              <a:spcBef>
                <a:spcPts val="1800"/>
              </a:spcBef>
              <a:buNone/>
            </a:pPr>
            <a:r>
              <a:rPr lang="zh-CN" altLang="en-US" sz="2800" b="1" dirty="0" smtClean="0">
                <a:solidFill>
                  <a:schemeClr val="bg1">
                    <a:lumMod val="65000"/>
                  </a:schemeClr>
                </a:solidFill>
                <a:latin typeface="+mn-ea"/>
              </a:rPr>
              <a:t>（三）	可能引发群体性诉讼或者系列诉讼的；</a:t>
            </a:r>
            <a:endParaRPr lang="zh-CN" altLang="en-US" sz="2800" b="1" dirty="0" smtClean="0">
              <a:solidFill>
                <a:schemeClr val="bg1">
                  <a:lumMod val="65000"/>
                </a:schemeClr>
              </a:solidFill>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7" name="灯片编号占位符 6"/>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solidFill>
                  <a:schemeClr val="bg1">
                    <a:lumMod val="65000"/>
                  </a:schemeClr>
                </a:solidFill>
                <a:latin typeface="+mn-ea"/>
              </a:rPr>
              <a:t>（四）	其他涉及出资人和物业公司重大权益或者具有国内外重大影响的。</a:t>
            </a:r>
            <a:endParaRPr lang="zh-CN" altLang="en-US" sz="2800" b="1" dirty="0" smtClean="0">
              <a:solidFill>
                <a:schemeClr val="bg1">
                  <a:lumMod val="65000"/>
                </a:schemeClr>
              </a:solidFill>
              <a:latin typeface="+mn-ea"/>
            </a:endParaRPr>
          </a:p>
          <a:p>
            <a:pPr marL="179705" indent="720090">
              <a:lnSpc>
                <a:spcPts val="4000"/>
              </a:lnSpc>
              <a:spcBef>
                <a:spcPts val="1800"/>
              </a:spcBef>
              <a:buNone/>
            </a:pPr>
            <a:r>
              <a:rPr lang="zh-CN" altLang="en-US" sz="2800" b="1" dirty="0" smtClean="0">
                <a:solidFill>
                  <a:schemeClr val="bg1">
                    <a:lumMod val="65000"/>
                  </a:schemeClr>
                </a:solidFill>
                <a:latin typeface="+mn-ea"/>
              </a:rPr>
              <a:t>第六条	 涉案金额</a:t>
            </a:r>
            <a:r>
              <a:rPr lang="en-US" altLang="zh-CN" sz="2800" b="1" dirty="0" smtClean="0">
                <a:solidFill>
                  <a:schemeClr val="bg1">
                    <a:lumMod val="65000"/>
                  </a:schemeClr>
                </a:solidFill>
                <a:latin typeface="+mn-ea"/>
              </a:rPr>
              <a:t>10</a:t>
            </a:r>
            <a:r>
              <a:rPr lang="zh-CN" altLang="en-US" sz="2800" b="1" dirty="0" smtClean="0">
                <a:solidFill>
                  <a:schemeClr val="bg1">
                    <a:lumMod val="65000"/>
                  </a:schemeClr>
                </a:solidFill>
                <a:latin typeface="+mn-ea"/>
              </a:rPr>
              <a:t>万元人民币（含</a:t>
            </a:r>
            <a:r>
              <a:rPr lang="en-US" altLang="zh-CN" sz="2800" b="1" dirty="0" smtClean="0">
                <a:solidFill>
                  <a:schemeClr val="bg1">
                    <a:lumMod val="65000"/>
                  </a:schemeClr>
                </a:solidFill>
                <a:latin typeface="+mn-ea"/>
              </a:rPr>
              <a:t>10</a:t>
            </a:r>
            <a:r>
              <a:rPr lang="zh-CN" altLang="en-US" sz="2800" b="1" dirty="0" smtClean="0">
                <a:solidFill>
                  <a:schemeClr val="bg1">
                    <a:lumMod val="65000"/>
                  </a:schemeClr>
                </a:solidFill>
                <a:latin typeface="+mn-ea"/>
              </a:rPr>
              <a:t>万元人民币）以下的案件，由发案单位负责处理（发案单位认为需要报告物业公司领导法律事务部直接或参与处理的案件除外）。</a:t>
            </a:r>
            <a:endParaRPr lang="zh-CN" altLang="en-US" sz="2800" b="1" dirty="0" smtClean="0">
              <a:solidFill>
                <a:schemeClr val="bg1">
                  <a:lumMod val="65000"/>
                </a:schemeClr>
              </a:solidFill>
              <a:latin typeface="+mn-ea"/>
            </a:endParaRPr>
          </a:p>
          <a:p>
            <a:pPr marL="179705" indent="720090">
              <a:lnSpc>
                <a:spcPts val="4000"/>
              </a:lnSpc>
              <a:spcBef>
                <a:spcPts val="1800"/>
              </a:spcBef>
              <a:buNone/>
            </a:pPr>
            <a:r>
              <a:rPr lang="zh-CN" altLang="en-US" sz="2800" b="1" dirty="0" smtClean="0">
                <a:solidFill>
                  <a:schemeClr val="bg1">
                    <a:lumMod val="65000"/>
                  </a:schemeClr>
                </a:solidFill>
                <a:latin typeface="+mn-ea"/>
              </a:rPr>
              <a:t>第七条	 物业费起诉案件依据</a:t>
            </a:r>
            <a:r>
              <a:rPr lang="en-US" altLang="zh-CN" sz="2800" b="1" dirty="0" smtClean="0">
                <a:solidFill>
                  <a:schemeClr val="bg1">
                    <a:lumMod val="65000"/>
                  </a:schemeClr>
                </a:solidFill>
                <a:latin typeface="+mn-ea"/>
              </a:rPr>
              <a:t>《</a:t>
            </a:r>
            <a:r>
              <a:rPr lang="zh-CN" altLang="en-US" sz="2800" b="1" dirty="0" smtClean="0">
                <a:solidFill>
                  <a:schemeClr val="bg1">
                    <a:lumMod val="65000"/>
                  </a:schemeClr>
                </a:solidFill>
                <a:latin typeface="+mn-ea"/>
              </a:rPr>
              <a:t>中铁建（北京）物业管理有限公司物业费收缴涉法工作实施细则</a:t>
            </a:r>
            <a:r>
              <a:rPr lang="en-US" altLang="zh-CN" sz="2800" b="1" dirty="0" smtClean="0">
                <a:solidFill>
                  <a:schemeClr val="bg1">
                    <a:lumMod val="65000"/>
                  </a:schemeClr>
                </a:solidFill>
                <a:latin typeface="+mn-ea"/>
              </a:rPr>
              <a:t>》</a:t>
            </a:r>
            <a:r>
              <a:rPr lang="zh-CN" altLang="en-US" sz="2800" b="1" dirty="0" smtClean="0">
                <a:solidFill>
                  <a:schemeClr val="bg1">
                    <a:lumMod val="65000"/>
                  </a:schemeClr>
                </a:solidFill>
                <a:latin typeface="+mn-ea"/>
              </a:rPr>
              <a:t>（</a:t>
            </a:r>
            <a:r>
              <a:rPr lang="en-US" altLang="zh-CN" sz="2800" b="1" dirty="0" smtClean="0">
                <a:solidFill>
                  <a:schemeClr val="bg1">
                    <a:lumMod val="65000"/>
                  </a:schemeClr>
                </a:solidFill>
                <a:latin typeface="+mn-ea"/>
              </a:rPr>
              <a:t>2016</a:t>
            </a:r>
            <a:r>
              <a:rPr lang="zh-CN" altLang="en-US" sz="2800" b="1" dirty="0" smtClean="0">
                <a:solidFill>
                  <a:schemeClr val="bg1">
                    <a:lumMod val="65000"/>
                  </a:schemeClr>
                </a:solidFill>
                <a:latin typeface="+mn-ea"/>
              </a:rPr>
              <a:t>年版）执行。</a:t>
            </a:r>
            <a:endParaRPr lang="zh-CN" altLang="en-US" sz="2800" b="1" dirty="0" smtClean="0">
              <a:solidFill>
                <a:schemeClr val="bg1">
                  <a:lumMod val="65000"/>
                </a:schemeClr>
              </a:solidFill>
              <a:latin typeface="+mn-ea"/>
            </a:endParaRPr>
          </a:p>
          <a:p>
            <a:pPr marL="179705" indent="720090">
              <a:lnSpc>
                <a:spcPts val="4000"/>
              </a:lnSpc>
              <a:spcBef>
                <a:spcPts val="1800"/>
              </a:spcBef>
              <a:buNone/>
            </a:pPr>
            <a:endParaRPr lang="zh-CN" altLang="en-US" sz="2800" b="1" dirty="0" smtClean="0">
              <a:solidFill>
                <a:schemeClr val="bg1">
                  <a:lumMod val="65000"/>
                </a:schemeClr>
              </a:solidFill>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第一章  总则</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第三条  本规定所称法律事务工作包括但不限于法律工作基础建设、规章制度法律审核、经济合同法律审核、重要决策法律审核、授权委托书法律审核、法律纠纷案件管理、普法宣传教育、外聘法律事务机构管理、法律事务规章制度管理等内容。</a:t>
            </a:r>
            <a:endParaRPr lang="en-US" altLang="zh-CN" sz="2800" b="1" dirty="0" smtClean="0">
              <a:latin typeface="+mn-ea"/>
            </a:endParaRPr>
          </a:p>
          <a:p>
            <a:pPr marL="179705" lvl="0" indent="720090">
              <a:lnSpc>
                <a:spcPts val="4000"/>
              </a:lnSpc>
              <a:spcBef>
                <a:spcPts val="1800"/>
              </a:spcBef>
              <a:buNone/>
            </a:pPr>
            <a:r>
              <a:rPr lang="zh-CN" altLang="en-US" sz="2800" b="1" dirty="0" smtClean="0">
                <a:latin typeface="+mn-ea"/>
              </a:rPr>
              <a:t>第四条  物业公司法律事务工作努力实现“</a:t>
            </a:r>
            <a:r>
              <a:rPr lang="zh-CN" altLang="en-US" sz="2800" b="1" dirty="0" smtClean="0">
                <a:solidFill>
                  <a:srgbClr val="C00000"/>
                </a:solidFill>
                <a:latin typeface="+mn-ea"/>
              </a:rPr>
              <a:t>最小风险、最少纠纷、最大价值</a:t>
            </a:r>
            <a:r>
              <a:rPr lang="zh-CN" altLang="en-US" sz="2800" b="1" dirty="0" smtClean="0">
                <a:latin typeface="+mn-ea"/>
              </a:rPr>
              <a:t>”，促进法律事务工作由</a:t>
            </a:r>
            <a:r>
              <a:rPr lang="zh-CN" altLang="en-US" sz="2800" b="1" dirty="0" smtClean="0">
                <a:solidFill>
                  <a:srgbClr val="C00000"/>
                </a:solidFill>
                <a:latin typeface="+mn-ea"/>
              </a:rPr>
              <a:t>事务型向管理型、价值创造型</a:t>
            </a:r>
            <a:r>
              <a:rPr lang="zh-CN" altLang="en-US" sz="2800" b="1" dirty="0" smtClean="0">
                <a:latin typeface="+mn-ea"/>
              </a:rPr>
              <a:t>转变。</a:t>
            </a:r>
            <a:endParaRPr lang="en-US" altLang="zh-CN" sz="2800" b="1" dirty="0" smtClean="0">
              <a:latin typeface="+mn-ea"/>
            </a:endParaRPr>
          </a:p>
        </p:txBody>
      </p:sp>
      <p:sp>
        <p:nvSpPr>
          <p:cNvPr id="7" name="灯片编号占位符 6"/>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第八条	 物业公司及所属各单位发生的</a:t>
            </a:r>
            <a:r>
              <a:rPr lang="zh-CN" altLang="en-US" sz="2800" b="1" dirty="0" smtClean="0">
                <a:solidFill>
                  <a:srgbClr val="C00000"/>
                </a:solidFill>
                <a:latin typeface="+mn-ea"/>
              </a:rPr>
              <a:t>所有诉讼、仲裁案件均需报法律事务部备案</a:t>
            </a:r>
            <a:r>
              <a:rPr lang="zh-CN" altLang="en-US" sz="2800" b="1" dirty="0" smtClean="0">
                <a:latin typeface="+mn-ea"/>
              </a:rPr>
              <a:t>，并按</a:t>
            </a:r>
            <a:r>
              <a:rPr lang="zh-CN" altLang="en-US" sz="2800" b="1" dirty="0" smtClean="0">
                <a:solidFill>
                  <a:srgbClr val="C00000"/>
                </a:solidFill>
                <a:latin typeface="+mn-ea"/>
              </a:rPr>
              <a:t>集团公司要求录入中国铁建法律合规管理系统</a:t>
            </a:r>
            <a:r>
              <a:rPr lang="zh-CN" altLang="en-US" sz="2800" b="1" dirty="0" smtClean="0">
                <a:latin typeface="+mn-ea"/>
              </a:rPr>
              <a:t>。</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第三章	 法律纠纷案件</a:t>
            </a:r>
            <a:r>
              <a:rPr lang="zh-CN" altLang="en-US" sz="2800" b="1" dirty="0" smtClean="0">
                <a:solidFill>
                  <a:srgbClr val="C00000"/>
                </a:solidFill>
                <a:latin typeface="+mn-ea"/>
              </a:rPr>
              <a:t>处理原则</a:t>
            </a:r>
            <a:endParaRPr lang="en-US" altLang="zh-CN" sz="2800" b="1" dirty="0" smtClean="0">
              <a:solidFill>
                <a:srgbClr val="C00000"/>
              </a:solidFill>
              <a:latin typeface="+mn-ea"/>
            </a:endParaRPr>
          </a:p>
          <a:p>
            <a:pPr marL="179705" indent="720090">
              <a:lnSpc>
                <a:spcPts val="4000"/>
              </a:lnSpc>
              <a:spcBef>
                <a:spcPts val="1800"/>
              </a:spcBef>
              <a:buNone/>
            </a:pPr>
            <a:r>
              <a:rPr lang="zh-CN" altLang="en-US" sz="2800" b="1" dirty="0" smtClean="0">
                <a:latin typeface="+mn-ea"/>
              </a:rPr>
              <a:t>第九条	法律纠纷案件的处理须以维护公司合法权益为基础，遵循以下原则：</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合法性原则，即以事实为依据、以法律为准绳；</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（二）	及时性原则，即法律纠纷案件发生后</a:t>
            </a:r>
            <a:r>
              <a:rPr lang="zh-CN" altLang="en-US" sz="2800" b="1" dirty="0" smtClean="0">
                <a:solidFill>
                  <a:srgbClr val="C00000"/>
                </a:solidFill>
                <a:latin typeface="+mn-ea"/>
              </a:rPr>
              <a:t>及时报告、及时处理</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a:t>
            </a:r>
            <a:r>
              <a:rPr lang="zh-CN" altLang="en-US" sz="2800" b="1" dirty="0" smtClean="0">
                <a:solidFill>
                  <a:srgbClr val="C00000"/>
                </a:solidFill>
                <a:latin typeface="+mn-ea"/>
              </a:rPr>
              <a:t>处理方式灵活多样性</a:t>
            </a:r>
            <a:r>
              <a:rPr lang="zh-CN" altLang="en-US" sz="2800" b="1" dirty="0" smtClean="0">
                <a:latin typeface="+mn-ea"/>
              </a:rPr>
              <a:t>原则，即</a:t>
            </a:r>
            <a:r>
              <a:rPr lang="zh-CN" altLang="en-US" sz="2800" b="1" dirty="0" smtClean="0">
                <a:solidFill>
                  <a:srgbClr val="C00000"/>
                </a:solidFill>
                <a:latin typeface="+mn-ea"/>
              </a:rPr>
              <a:t>诉讼、仲裁与非诉讼协商等方式结合</a:t>
            </a:r>
            <a:r>
              <a:rPr lang="zh-CN" altLang="en-US" sz="2800" b="1" dirty="0" smtClean="0">
                <a:latin typeface="+mn-ea"/>
              </a:rPr>
              <a:t>，并根据案件具体情况灵活运用，</a:t>
            </a:r>
            <a:r>
              <a:rPr lang="zh-CN" altLang="en-US" sz="2800" b="1" dirty="0" smtClean="0">
                <a:solidFill>
                  <a:srgbClr val="C00000"/>
                </a:solidFill>
                <a:latin typeface="+mn-ea"/>
              </a:rPr>
              <a:t>寻求既有利于解决纠纷又维护公司利益的处理方式</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时机性原则，公司合法权益受到侵害需采取诉讼、仲裁手段予以维护的，应</a:t>
            </a:r>
            <a:r>
              <a:rPr lang="zh-CN" altLang="en-US" sz="2800" b="1" dirty="0" smtClean="0">
                <a:solidFill>
                  <a:srgbClr val="C00000"/>
                </a:solidFill>
                <a:latin typeface="+mn-ea"/>
              </a:rPr>
              <a:t>综合考虑案件审理、执行等相关因素</a:t>
            </a:r>
            <a:r>
              <a:rPr lang="zh-CN" altLang="en-US" sz="2800" b="1" dirty="0" smtClean="0">
                <a:latin typeface="+mn-ea"/>
              </a:rPr>
              <a:t>，注意</a:t>
            </a:r>
            <a:r>
              <a:rPr lang="zh-CN" altLang="en-US" sz="2800" b="1" dirty="0" smtClean="0">
                <a:solidFill>
                  <a:srgbClr val="C00000"/>
                </a:solidFill>
                <a:latin typeface="+mn-ea"/>
              </a:rPr>
              <a:t>把握提起诉讼、仲裁的恰当时机</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（五）	经济性原则，即</a:t>
            </a:r>
            <a:r>
              <a:rPr lang="zh-CN" altLang="en-US" sz="2800" b="1" dirty="0" smtClean="0">
                <a:solidFill>
                  <a:srgbClr val="C00000"/>
                </a:solidFill>
                <a:latin typeface="+mn-ea"/>
              </a:rPr>
              <a:t>权衡诉讼、仲裁成本</a:t>
            </a:r>
            <a:r>
              <a:rPr lang="zh-CN" altLang="en-US" sz="2800" b="1" dirty="0" smtClean="0">
                <a:latin typeface="+mn-ea"/>
              </a:rPr>
              <a:t>与</a:t>
            </a:r>
            <a:r>
              <a:rPr lang="zh-CN" altLang="en-US" sz="2800" b="1" dirty="0" smtClean="0">
                <a:solidFill>
                  <a:srgbClr val="C00000"/>
                </a:solidFill>
                <a:latin typeface="+mn-ea"/>
              </a:rPr>
              <a:t>收益</a:t>
            </a:r>
            <a:r>
              <a:rPr lang="zh-CN" altLang="en-US" sz="2800" b="1" dirty="0" smtClean="0">
                <a:latin typeface="+mn-ea"/>
              </a:rPr>
              <a:t>，进而合理决策；</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（六）	</a:t>
            </a:r>
            <a:r>
              <a:rPr lang="zh-CN" altLang="en-US" sz="2800" b="1" dirty="0" smtClean="0">
                <a:solidFill>
                  <a:srgbClr val="C00000"/>
                </a:solidFill>
                <a:latin typeface="+mn-ea"/>
              </a:rPr>
              <a:t>维护公司信誉和形象原则</a:t>
            </a:r>
            <a:r>
              <a:rPr lang="zh-CN" altLang="en-US" sz="2800" b="1" dirty="0" smtClean="0">
                <a:latin typeface="+mn-ea"/>
              </a:rPr>
              <a:t>，即要重视维护公司信誉和形象，特别是经济活动中应尽量避免被诉、被申请仲裁案件的发生，</a:t>
            </a:r>
            <a:r>
              <a:rPr lang="zh-CN" altLang="en-US" sz="2800" b="1" dirty="0" smtClean="0">
                <a:solidFill>
                  <a:srgbClr val="C00000"/>
                </a:solidFill>
                <a:latin typeface="+mn-ea"/>
              </a:rPr>
              <a:t>积极采取非诉协商的方式化解被诉、被申请仲裁风险</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第四章	 法律纠纷案件处理程序</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第十条	 物业公司及所属各单位收到起诉书、仲裁申请书等法律文书后，案发部门应当及时填写</a:t>
            </a:r>
            <a:r>
              <a:rPr lang="en-US" altLang="zh-CN" sz="2800" b="1" dirty="0" smtClean="0">
                <a:solidFill>
                  <a:srgbClr val="C00000"/>
                </a:solidFill>
                <a:latin typeface="+mn-ea"/>
              </a:rPr>
              <a:t>《</a:t>
            </a:r>
            <a:r>
              <a:rPr lang="zh-CN" altLang="en-US" sz="2800" b="1" dirty="0" smtClean="0">
                <a:solidFill>
                  <a:srgbClr val="C00000"/>
                </a:solidFill>
                <a:latin typeface="+mn-ea"/>
              </a:rPr>
              <a:t>应诉案件报告单</a:t>
            </a:r>
            <a:r>
              <a:rPr lang="en-US" altLang="zh-CN" sz="2800" b="1" dirty="0" smtClean="0">
                <a:solidFill>
                  <a:srgbClr val="C00000"/>
                </a:solidFill>
                <a:latin typeface="+mn-ea"/>
              </a:rPr>
              <a:t>》</a:t>
            </a:r>
            <a:r>
              <a:rPr lang="zh-CN" altLang="en-US" sz="2800" b="1" dirty="0" smtClean="0">
                <a:latin typeface="+mn-ea"/>
              </a:rPr>
              <a:t>（附件</a:t>
            </a:r>
            <a:r>
              <a:rPr lang="en-US" altLang="zh-CN" sz="2800" b="1" dirty="0" smtClean="0">
                <a:latin typeface="+mn-ea"/>
              </a:rPr>
              <a:t>1</a:t>
            </a:r>
            <a:r>
              <a:rPr lang="zh-CN" altLang="en-US" sz="2800" b="1" dirty="0" smtClean="0">
                <a:latin typeface="+mn-ea"/>
              </a:rPr>
              <a:t>），并将有关法律文书转交法律事务部或项目法律联络员处理。</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由物业公司及所属各单位提起的诉讼或仲裁案件，应当履行申请程序（见附件</a:t>
            </a:r>
            <a:r>
              <a:rPr lang="en-US" altLang="zh-CN" sz="2800" b="1" dirty="0" smtClean="0">
                <a:latin typeface="+mn-ea"/>
              </a:rPr>
              <a:t>2</a:t>
            </a:r>
            <a:r>
              <a:rPr lang="en-US" altLang="zh-CN" sz="2800" b="1" dirty="0" smtClean="0">
                <a:solidFill>
                  <a:srgbClr val="C00000"/>
                </a:solidFill>
                <a:latin typeface="+mn-ea"/>
              </a:rPr>
              <a:t>《</a:t>
            </a:r>
            <a:r>
              <a:rPr lang="zh-CN" altLang="en-US" sz="2800" b="1" dirty="0" smtClean="0">
                <a:solidFill>
                  <a:srgbClr val="C00000"/>
                </a:solidFill>
                <a:latin typeface="+mn-ea"/>
              </a:rPr>
              <a:t>起诉</a:t>
            </a:r>
            <a:r>
              <a:rPr lang="en-US" altLang="zh-CN" sz="2800" b="1" dirty="0" smtClean="0">
                <a:solidFill>
                  <a:srgbClr val="C00000"/>
                </a:solidFill>
                <a:latin typeface="+mn-ea"/>
              </a:rPr>
              <a:t>/</a:t>
            </a:r>
            <a:r>
              <a:rPr lang="zh-CN" altLang="en-US" sz="2800" b="1" dirty="0" smtClean="0">
                <a:solidFill>
                  <a:srgbClr val="C00000"/>
                </a:solidFill>
                <a:latin typeface="+mn-ea"/>
              </a:rPr>
              <a:t>仲裁案件立案申请表</a:t>
            </a:r>
            <a:r>
              <a:rPr lang="en-US" altLang="zh-CN" sz="2800" b="1" dirty="0" smtClean="0">
                <a:solidFill>
                  <a:srgbClr val="C00000"/>
                </a:solidFill>
                <a:latin typeface="+mn-ea"/>
              </a:rPr>
              <a:t>》</a:t>
            </a:r>
            <a:r>
              <a:rPr lang="zh-CN" altLang="en-US" sz="2800" b="1" dirty="0" smtClean="0">
                <a:latin typeface="+mn-ea"/>
              </a:rPr>
              <a:t>），并向法律事务部或项目法律联络员报送相应的案件材料。</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3500"/>
              </a:lnSpc>
              <a:spcBef>
                <a:spcPts val="1200"/>
              </a:spcBef>
              <a:buNone/>
            </a:pPr>
            <a:r>
              <a:rPr lang="zh-CN" altLang="en-US" sz="2800" b="1" dirty="0" smtClean="0">
                <a:latin typeface="+mn-ea"/>
              </a:rPr>
              <a:t>第十一条  与</a:t>
            </a:r>
            <a:r>
              <a:rPr lang="en-US" altLang="zh-CN" sz="2800" b="1" dirty="0" smtClean="0">
                <a:latin typeface="+mn-ea"/>
              </a:rPr>
              <a:t>《</a:t>
            </a:r>
            <a:r>
              <a:rPr lang="zh-CN" altLang="en-US" sz="2800" b="1" dirty="0" smtClean="0">
                <a:latin typeface="+mn-ea"/>
              </a:rPr>
              <a:t>应诉案件报告单</a:t>
            </a:r>
            <a:r>
              <a:rPr lang="en-US" altLang="zh-CN" sz="2800" b="1" dirty="0" smtClean="0">
                <a:latin typeface="+mn-ea"/>
              </a:rPr>
              <a:t>》</a:t>
            </a:r>
            <a:r>
              <a:rPr lang="zh-CN" altLang="en-US" sz="2800" b="1" dirty="0" smtClean="0">
                <a:latin typeface="+mn-ea"/>
              </a:rPr>
              <a:t>或</a:t>
            </a:r>
            <a:r>
              <a:rPr lang="en-US" altLang="zh-CN" sz="2800" b="1" dirty="0" smtClean="0">
                <a:latin typeface="+mn-ea"/>
              </a:rPr>
              <a:t>《</a:t>
            </a:r>
            <a:r>
              <a:rPr lang="zh-CN" altLang="en-US" sz="2800" b="1" dirty="0" smtClean="0">
                <a:latin typeface="+mn-ea"/>
              </a:rPr>
              <a:t>起诉</a:t>
            </a:r>
            <a:r>
              <a:rPr lang="en-US" altLang="zh-CN" sz="2800" b="1" dirty="0" smtClean="0">
                <a:latin typeface="+mn-ea"/>
              </a:rPr>
              <a:t>/</a:t>
            </a:r>
            <a:r>
              <a:rPr lang="zh-CN" altLang="en-US" sz="2800" b="1" dirty="0" smtClean="0">
                <a:latin typeface="+mn-ea"/>
              </a:rPr>
              <a:t>仲裁案件立案申请表</a:t>
            </a:r>
            <a:r>
              <a:rPr lang="en-US" altLang="zh-CN" sz="2800" b="1" dirty="0" smtClean="0">
                <a:latin typeface="+mn-ea"/>
              </a:rPr>
              <a:t>》</a:t>
            </a:r>
            <a:r>
              <a:rPr lang="zh-CN" altLang="en-US" sz="2800" b="1" dirty="0" smtClean="0">
                <a:latin typeface="+mn-ea"/>
              </a:rPr>
              <a:t>一起报送的材料包括下列内容：</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（一）	</a:t>
            </a:r>
            <a:r>
              <a:rPr lang="zh-CN" altLang="en-US" sz="2800" b="1" dirty="0" smtClean="0">
                <a:solidFill>
                  <a:srgbClr val="C00000"/>
                </a:solidFill>
                <a:latin typeface="+mn-ea"/>
              </a:rPr>
              <a:t>起诉书、仲裁申请书、法院传票、受理（应诉）通知书等法院或仲裁机构送达的法律文书（选择适用）；</a:t>
            </a:r>
            <a:endParaRPr lang="zh-CN" altLang="en-US" sz="2800" b="1" dirty="0" smtClean="0">
              <a:solidFill>
                <a:srgbClr val="C00000"/>
              </a:solidFill>
              <a:latin typeface="+mn-ea"/>
            </a:endParaRPr>
          </a:p>
          <a:p>
            <a:pPr marL="179705" indent="720090">
              <a:lnSpc>
                <a:spcPts val="3500"/>
              </a:lnSpc>
              <a:spcBef>
                <a:spcPts val="1200"/>
              </a:spcBef>
              <a:buNone/>
            </a:pPr>
            <a:r>
              <a:rPr lang="zh-CN" altLang="en-US" sz="2800" b="1" dirty="0" smtClean="0">
                <a:latin typeface="+mn-ea"/>
              </a:rPr>
              <a:t>（二）	基本案情介绍，包括案由、当事人各方、涉案金额、主要事实陈述、争议的焦点等；</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（三）	已采取的处理措施和效果；</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（四）	案件证据资料情况；</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（五）	具体案件承办人及联系方式。</a:t>
            </a:r>
            <a:endParaRPr lang="zh-CN" altLang="en-US" sz="2800" b="1" dirty="0" smtClean="0">
              <a:latin typeface="+mn-ea"/>
            </a:endParaRPr>
          </a:p>
          <a:p>
            <a:pPr marL="179705" indent="720090">
              <a:lnSpc>
                <a:spcPts val="3500"/>
              </a:lnSpc>
              <a:spcBef>
                <a:spcPts val="12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第十二条  </a:t>
            </a:r>
            <a:r>
              <a:rPr lang="zh-CN" altLang="en-US" sz="2800" b="1" dirty="0" smtClean="0">
                <a:solidFill>
                  <a:srgbClr val="C00000"/>
                </a:solidFill>
                <a:latin typeface="+mn-ea"/>
              </a:rPr>
              <a:t>除重大法律纠纷案件外</a:t>
            </a:r>
            <a:r>
              <a:rPr lang="zh-CN" altLang="en-US" sz="2800" b="1" dirty="0" smtClean="0">
                <a:latin typeface="+mn-ea"/>
              </a:rPr>
              <a:t>，具有下列情形之一的，所属单位可报请</a:t>
            </a:r>
            <a:r>
              <a:rPr lang="zh-CN" altLang="en-US" sz="2800" b="1" dirty="0" smtClean="0">
                <a:solidFill>
                  <a:srgbClr val="C00000"/>
                </a:solidFill>
                <a:latin typeface="+mn-ea"/>
              </a:rPr>
              <a:t>法律事务部协调</a:t>
            </a:r>
            <a:r>
              <a:rPr lang="zh-CN" altLang="en-US" sz="2800" b="1" dirty="0" smtClean="0">
                <a:latin typeface="+mn-ea"/>
              </a:rPr>
              <a:t>。 </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法律未规定或者规定不明确的；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有关政策未规定或者规定不明确的；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受到不正当干预，严重影响公司合法权益的；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其他需要上级主管单位或有关部门协调的情形。</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第十三条  所属单位报请协调的法律纠纷案件，除需报送本办法第十一条规定的材料外，还应当报送以下材料：</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案件发生后处理、备案情况；</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案件影响分析；</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案件代理人的工作情况；</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需要物业公司上级主管单位或部门协调处理的重点问题。</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第十五条  物业公司及所属各单位与中国铁建系统内单位发生经济纠纷的参照</a:t>
            </a:r>
            <a:r>
              <a:rPr lang="en-US" altLang="zh-CN" sz="2800" b="1" dirty="0" smtClean="0">
                <a:solidFill>
                  <a:srgbClr val="C00000"/>
                </a:solidFill>
                <a:latin typeface="+mn-ea"/>
              </a:rPr>
              <a:t>《</a:t>
            </a:r>
            <a:r>
              <a:rPr lang="zh-CN" altLang="en-US" sz="2800" b="1" dirty="0" smtClean="0">
                <a:solidFill>
                  <a:srgbClr val="C00000"/>
                </a:solidFill>
                <a:latin typeface="+mn-ea"/>
              </a:rPr>
              <a:t>股份公司内部法律纠纷管理办法</a:t>
            </a:r>
            <a:r>
              <a:rPr lang="en-US" altLang="zh-CN" sz="2800" b="1" dirty="0" smtClean="0">
                <a:solidFill>
                  <a:srgbClr val="C00000"/>
                </a:solidFill>
                <a:latin typeface="+mn-ea"/>
              </a:rPr>
              <a:t>》</a:t>
            </a:r>
            <a:r>
              <a:rPr lang="zh-CN" altLang="en-US" sz="2800" b="1" dirty="0" smtClean="0">
                <a:latin typeface="+mn-ea"/>
              </a:rPr>
              <a:t>（中国铁建法</a:t>
            </a:r>
            <a:r>
              <a:rPr lang="en-US" altLang="zh-CN" sz="2800" b="1" dirty="0" smtClean="0">
                <a:latin typeface="+mn-ea"/>
              </a:rPr>
              <a:t>〔2015〕85</a:t>
            </a:r>
            <a:r>
              <a:rPr lang="zh-CN" altLang="en-US" sz="2800" b="1" dirty="0" smtClean="0">
                <a:latin typeface="+mn-ea"/>
              </a:rPr>
              <a:t>号）执行。</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第十七条  经批准采取</a:t>
            </a:r>
            <a:r>
              <a:rPr lang="zh-CN" altLang="en-US" sz="2800" b="1" dirty="0" smtClean="0">
                <a:solidFill>
                  <a:srgbClr val="C00000"/>
                </a:solidFill>
                <a:latin typeface="+mn-ea"/>
              </a:rPr>
              <a:t>非诉协商方式</a:t>
            </a:r>
            <a:r>
              <a:rPr lang="zh-CN" altLang="en-US" sz="2800" b="1" dirty="0" smtClean="0">
                <a:latin typeface="+mn-ea"/>
              </a:rPr>
              <a:t>处理的案件，应以互谅互让为方针，以维护公司合法权益为准则，积极促成法律纠纷案件的协商解决。</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在与对方当事人进行</a:t>
            </a:r>
            <a:r>
              <a:rPr lang="zh-CN" altLang="en-US" sz="2800" b="1" dirty="0" smtClean="0">
                <a:solidFill>
                  <a:srgbClr val="C00000"/>
                </a:solidFill>
                <a:latin typeface="+mn-ea"/>
              </a:rPr>
              <a:t>协商解决纠纷期间</a:t>
            </a:r>
            <a:r>
              <a:rPr lang="zh-CN" altLang="en-US" sz="2800" b="1" dirty="0" smtClean="0">
                <a:latin typeface="+mn-ea"/>
              </a:rPr>
              <a:t>，案件承办人</a:t>
            </a:r>
            <a:r>
              <a:rPr lang="zh-CN" altLang="en-US" sz="2800" b="1" dirty="0" smtClean="0">
                <a:solidFill>
                  <a:srgbClr val="C00000"/>
                </a:solidFill>
                <a:latin typeface="+mn-ea"/>
              </a:rPr>
              <a:t>不应停止以诉讼、仲裁方式解决法律纠纷案件的准备工作</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第五章  法律纠纷案件的代理</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第十九条  物业公司及所属单位</a:t>
            </a:r>
            <a:r>
              <a:rPr lang="zh-CN" altLang="en-US" sz="2800" b="1" dirty="0" smtClean="0">
                <a:solidFill>
                  <a:srgbClr val="C00000"/>
                </a:solidFill>
                <a:latin typeface="+mn-ea"/>
              </a:rPr>
              <a:t>案件承办人可以单独或与外聘法律事务机构相关人员共同接受委托，作为案件代理人</a:t>
            </a:r>
            <a:r>
              <a:rPr lang="zh-CN" altLang="en-US" sz="2800" b="1" dirty="0" smtClean="0">
                <a:latin typeface="+mn-ea"/>
              </a:rPr>
              <a:t>，依法履行代理人职责，按照法院或仲裁机构有关通知要求及时提交证据、参加案件审理并办理各种法律手续。</a:t>
            </a:r>
            <a:endParaRPr lang="zh-CN" altLang="en-US" sz="2800" b="1" dirty="0" smtClean="0">
              <a:latin typeface="+mn-ea"/>
            </a:endParaRPr>
          </a:p>
          <a:p>
            <a:pPr marL="179705" indent="720090">
              <a:lnSpc>
                <a:spcPts val="4000"/>
              </a:lnSpc>
              <a:spcBef>
                <a:spcPts val="1800"/>
              </a:spcBef>
              <a:buNone/>
            </a:pPr>
            <a:r>
              <a:rPr lang="zh-CN" altLang="en-US" sz="2800" b="1" dirty="0" smtClean="0">
                <a:solidFill>
                  <a:srgbClr val="C00000"/>
                </a:solidFill>
                <a:latin typeface="+mn-ea"/>
              </a:rPr>
              <a:t>案件代理人必须有一名为本单位内部人员，且外聘法律事务机构代理人的代理权限为一般代理。</a:t>
            </a:r>
            <a:endParaRPr lang="zh-CN" altLang="en-US" sz="2800" b="1" dirty="0" smtClean="0">
              <a:solidFill>
                <a:srgbClr val="C00000"/>
              </a:solidFill>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第二十条  法律纠纷案件有下列情形之一的，经物业公司领导批准可以外聘法律事务机构进行代理：</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重大法律纠纷案件；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法律关系比较复杂，双方争议比较大，或者涉外案件；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涉及群体性及系列性，社会影响较大案件；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单位内部有多种不同处理意见；</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第二章  法律工作基础建设</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第八条  所属各单位</a:t>
            </a:r>
            <a:r>
              <a:rPr lang="zh-CN" altLang="en-US" sz="2800" b="1" dirty="0" smtClean="0">
                <a:solidFill>
                  <a:srgbClr val="C00000"/>
                </a:solidFill>
                <a:latin typeface="+mn-ea"/>
              </a:rPr>
              <a:t>主管领导</a:t>
            </a:r>
            <a:r>
              <a:rPr lang="zh-CN" altLang="en-US" sz="2800" b="1" dirty="0" smtClean="0">
                <a:latin typeface="+mn-ea"/>
              </a:rPr>
              <a:t>是各单位法律工作的</a:t>
            </a:r>
            <a:r>
              <a:rPr lang="zh-CN" altLang="en-US" sz="2800" b="1" dirty="0" smtClean="0">
                <a:solidFill>
                  <a:srgbClr val="C00000"/>
                </a:solidFill>
                <a:latin typeface="+mn-ea"/>
              </a:rPr>
              <a:t>第一责任人</a:t>
            </a:r>
            <a:r>
              <a:rPr lang="zh-CN" altLang="en-US" sz="2800" b="1" dirty="0" smtClean="0">
                <a:latin typeface="+mn-ea"/>
              </a:rPr>
              <a:t>，各单位应配备</a:t>
            </a:r>
            <a:r>
              <a:rPr lang="zh-CN" altLang="en-US" sz="2800" b="1" dirty="0" smtClean="0">
                <a:solidFill>
                  <a:srgbClr val="C00000"/>
                </a:solidFill>
                <a:latin typeface="+mn-ea"/>
              </a:rPr>
              <a:t>专兼职项目法律联络员</a:t>
            </a:r>
            <a:r>
              <a:rPr lang="zh-CN" altLang="en-US" sz="2800" b="1" dirty="0" smtClean="0">
                <a:latin typeface="+mn-ea"/>
              </a:rPr>
              <a:t>。项目法律联络员由所属单位</a:t>
            </a:r>
            <a:r>
              <a:rPr lang="zh-CN" altLang="en-US" sz="2800" b="1" dirty="0" smtClean="0">
                <a:solidFill>
                  <a:srgbClr val="C00000"/>
                </a:solidFill>
                <a:latin typeface="+mn-ea"/>
              </a:rPr>
              <a:t>部门负责人以上人员担任</a:t>
            </a:r>
            <a:r>
              <a:rPr lang="zh-CN" altLang="en-US" sz="2800" b="1" dirty="0" smtClean="0">
                <a:latin typeface="+mn-ea"/>
              </a:rPr>
              <a:t>，对所属单位</a:t>
            </a:r>
            <a:r>
              <a:rPr lang="zh-CN" altLang="en-US" sz="2800" b="1" dirty="0" smtClean="0">
                <a:solidFill>
                  <a:srgbClr val="C00000"/>
                </a:solidFill>
                <a:latin typeface="+mn-ea"/>
              </a:rPr>
              <a:t>主管领导负责</a:t>
            </a:r>
            <a:r>
              <a:rPr lang="zh-CN" altLang="en-US" sz="2800" b="1" dirty="0" smtClean="0">
                <a:latin typeface="+mn-ea"/>
              </a:rPr>
              <a:t>，接受物业公司法律事务部的监督指导。</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（五）	对审理（执行）地司法环境比较陌生；</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（六）	受到比较大的外界干扰；</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（七）	单位内部缺乏案件处理人力资源；</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（八）	物业公司法律事务部或其他部门认为需要外聘法律事务机构的其他情形。</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第六章	 法律纠纷案件的结案与备案</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第二十三条	诉讼、仲裁</a:t>
            </a:r>
            <a:r>
              <a:rPr lang="zh-CN" altLang="en-US" sz="2800" b="1" dirty="0" smtClean="0">
                <a:solidFill>
                  <a:srgbClr val="C00000"/>
                </a:solidFill>
                <a:latin typeface="+mn-ea"/>
              </a:rPr>
              <a:t>案件败诉</a:t>
            </a:r>
            <a:r>
              <a:rPr lang="zh-CN" altLang="en-US" sz="2800" b="1" dirty="0" smtClean="0">
                <a:latin typeface="+mn-ea"/>
              </a:rPr>
              <a:t>，但可以采取</a:t>
            </a:r>
            <a:r>
              <a:rPr lang="zh-CN" altLang="en-US" sz="2800" b="1" dirty="0" smtClean="0">
                <a:solidFill>
                  <a:srgbClr val="C00000"/>
                </a:solidFill>
                <a:latin typeface="+mn-ea"/>
              </a:rPr>
              <a:t>上诉、申请撤销仲裁裁决、申请再审等救济程序</a:t>
            </a:r>
            <a:r>
              <a:rPr lang="zh-CN" altLang="en-US" sz="2800" b="1" dirty="0" smtClean="0">
                <a:latin typeface="+mn-ea"/>
              </a:rPr>
              <a:t>的，应采取</a:t>
            </a:r>
            <a:r>
              <a:rPr lang="zh-CN" altLang="en-US" sz="2800" b="1" dirty="0" smtClean="0">
                <a:solidFill>
                  <a:srgbClr val="C00000"/>
                </a:solidFill>
                <a:latin typeface="+mn-ea"/>
              </a:rPr>
              <a:t>穷尽救济程序</a:t>
            </a:r>
            <a:r>
              <a:rPr lang="zh-CN" altLang="en-US" sz="2800" b="1" dirty="0" smtClean="0">
                <a:latin typeface="+mn-ea"/>
              </a:rPr>
              <a:t>的原则，以维护公司的合法权益。 </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第二十四条	所属各单位应按</a:t>
            </a:r>
            <a:r>
              <a:rPr lang="zh-CN" altLang="en-US" sz="2800" b="1" dirty="0" smtClean="0">
                <a:solidFill>
                  <a:srgbClr val="C00000"/>
                </a:solidFill>
                <a:latin typeface="+mn-ea"/>
              </a:rPr>
              <a:t>季度编制</a:t>
            </a:r>
            <a:r>
              <a:rPr lang="zh-CN" altLang="en-US" sz="2800" b="1" dirty="0" smtClean="0">
                <a:latin typeface="+mn-ea"/>
              </a:rPr>
              <a:t>法律纠纷案件统计表，并对发案原因、趋势、处理结果进行综合分析和评估，提出完善防范措施的建议，并于</a:t>
            </a:r>
            <a:r>
              <a:rPr lang="zh-CN" altLang="en-US" sz="2800" b="1" dirty="0" smtClean="0">
                <a:solidFill>
                  <a:srgbClr val="C00000"/>
                </a:solidFill>
                <a:latin typeface="+mn-ea"/>
              </a:rPr>
              <a:t>每季度最后一个月的</a:t>
            </a:r>
            <a:r>
              <a:rPr lang="en-US" altLang="zh-CN" sz="2800" b="1" dirty="0" smtClean="0">
                <a:solidFill>
                  <a:srgbClr val="C00000"/>
                </a:solidFill>
                <a:latin typeface="+mn-ea"/>
              </a:rPr>
              <a:t>30</a:t>
            </a:r>
            <a:r>
              <a:rPr lang="zh-CN" altLang="en-US" sz="2800" b="1" dirty="0" smtClean="0">
                <a:solidFill>
                  <a:srgbClr val="C00000"/>
                </a:solidFill>
                <a:latin typeface="+mn-ea"/>
              </a:rPr>
              <a:t>日前将统计表上报物业公司法律事务部。</a:t>
            </a:r>
            <a:endParaRPr lang="zh-CN" altLang="en-US" sz="2800" b="1" dirty="0" smtClean="0">
              <a:solidFill>
                <a:srgbClr val="C00000"/>
              </a:solidFill>
              <a:latin typeface="+mn-ea"/>
            </a:endParaRPr>
          </a:p>
          <a:p>
            <a:pPr marL="179705" indent="720090">
              <a:lnSpc>
                <a:spcPts val="4000"/>
              </a:lnSpc>
              <a:spcBef>
                <a:spcPts val="1800"/>
              </a:spcBef>
              <a:buNone/>
            </a:pPr>
            <a:r>
              <a:rPr lang="zh-CN" altLang="en-US" sz="2800" b="1" dirty="0" smtClean="0">
                <a:latin typeface="+mn-ea"/>
              </a:rPr>
              <a:t>第二十五条	物业公司及所属各单位发生的诉讼、仲裁案件应当自</a:t>
            </a:r>
            <a:r>
              <a:rPr lang="zh-CN" altLang="en-US" sz="2800" b="1" dirty="0" smtClean="0">
                <a:solidFill>
                  <a:srgbClr val="C00000"/>
                </a:solidFill>
                <a:latin typeface="+mn-ea"/>
              </a:rPr>
              <a:t>立案之日</a:t>
            </a:r>
            <a:r>
              <a:rPr lang="zh-CN" altLang="en-US" sz="2800" b="1" dirty="0" smtClean="0">
                <a:latin typeface="+mn-ea"/>
              </a:rPr>
              <a:t>起或</a:t>
            </a:r>
            <a:r>
              <a:rPr lang="zh-CN" altLang="en-US" sz="2800" b="1" dirty="0" smtClean="0">
                <a:solidFill>
                  <a:srgbClr val="C00000"/>
                </a:solidFill>
                <a:latin typeface="+mn-ea"/>
              </a:rPr>
              <a:t>收到起诉书、仲裁申请书副本之日起</a:t>
            </a:r>
            <a:r>
              <a:rPr lang="en-US" altLang="zh-CN" sz="2800" b="1" dirty="0" smtClean="0">
                <a:solidFill>
                  <a:srgbClr val="C00000"/>
                </a:solidFill>
                <a:latin typeface="+mn-ea"/>
              </a:rPr>
              <a:t>1-5</a:t>
            </a:r>
            <a:r>
              <a:rPr lang="zh-CN" altLang="en-US" sz="2800" b="1" dirty="0" smtClean="0">
                <a:solidFill>
                  <a:srgbClr val="C00000"/>
                </a:solidFill>
                <a:latin typeface="+mn-ea"/>
              </a:rPr>
              <a:t>日内</a:t>
            </a:r>
            <a:r>
              <a:rPr lang="zh-CN" altLang="en-US" sz="2800" b="1" dirty="0" smtClean="0">
                <a:latin typeface="+mn-ea"/>
              </a:rPr>
              <a:t>，由其项目法律联络员书面</a:t>
            </a:r>
            <a:r>
              <a:rPr lang="zh-CN" altLang="en-US" sz="2800" b="1" dirty="0" smtClean="0">
                <a:solidFill>
                  <a:srgbClr val="C00000"/>
                </a:solidFill>
                <a:latin typeface="+mn-ea"/>
              </a:rPr>
              <a:t>报物业公司法律事务部备案</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3500"/>
              </a:lnSpc>
              <a:spcBef>
                <a:spcPts val="1200"/>
              </a:spcBef>
              <a:buNone/>
            </a:pPr>
            <a:r>
              <a:rPr lang="zh-CN" altLang="en-US" sz="2800" b="1" dirty="0" smtClean="0">
                <a:latin typeface="+mn-ea"/>
              </a:rPr>
              <a:t>第二十六条  物业公司法律事务部、所属单位项目法律联络员应当整理和保管法律纠纷案件相关文件资料，并对</a:t>
            </a:r>
            <a:r>
              <a:rPr lang="zh-CN" altLang="en-US" sz="2800" b="1" dirty="0" smtClean="0">
                <a:solidFill>
                  <a:srgbClr val="C00000"/>
                </a:solidFill>
                <a:latin typeface="+mn-ea"/>
              </a:rPr>
              <a:t>案件资料建立卷宗</a:t>
            </a:r>
            <a:r>
              <a:rPr lang="zh-CN" altLang="en-US" sz="2800" b="1" dirty="0" smtClean="0">
                <a:latin typeface="+mn-ea"/>
              </a:rPr>
              <a:t>。</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第七章	 恶意法律纠纷案件的通报</a:t>
            </a:r>
            <a:endParaRPr lang="en-US" altLang="zh-CN" sz="2800" b="1" dirty="0" smtClean="0">
              <a:latin typeface="+mn-ea"/>
            </a:endParaRPr>
          </a:p>
          <a:p>
            <a:pPr marL="179705" indent="720090">
              <a:lnSpc>
                <a:spcPts val="3500"/>
              </a:lnSpc>
              <a:spcBef>
                <a:spcPts val="1200"/>
              </a:spcBef>
              <a:buNone/>
            </a:pPr>
            <a:r>
              <a:rPr lang="zh-CN" altLang="en-US" sz="2800" b="1" dirty="0" smtClean="0">
                <a:latin typeface="+mn-ea"/>
              </a:rPr>
              <a:t>第二十七条  </a:t>
            </a:r>
            <a:r>
              <a:rPr lang="zh-CN" altLang="en-US" sz="2800" b="1" dirty="0" smtClean="0">
                <a:solidFill>
                  <a:srgbClr val="C00000"/>
                </a:solidFill>
                <a:latin typeface="+mn-ea"/>
              </a:rPr>
              <a:t>恶意法律纠纷案件</a:t>
            </a:r>
            <a:r>
              <a:rPr lang="zh-CN" altLang="en-US" sz="2800" b="1" dirty="0" smtClean="0">
                <a:latin typeface="+mn-ea"/>
              </a:rPr>
              <a:t>是指与物业公司及所属各单位存在外部委托、材料供应等业务关系的自然人、法人或其他组织，利用其居住地、权力、地位、社会关系等各种优势，或采取隐瞒真相、虚构事实等手段，采取在签订合同、协议或补充协议时，合同履行中另行约定等方式，以合法形式进行恶意索赔、达到获得非法利益等各种纠纷案件。</a:t>
            </a: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00108"/>
            <a:ext cx="8915400" cy="5214974"/>
          </a:xfrm>
        </p:spPr>
        <p:txBody>
          <a:bodyPr/>
          <a:lstStyle/>
          <a:p>
            <a:pPr marL="179705" indent="720090">
              <a:lnSpc>
                <a:spcPts val="4000"/>
              </a:lnSpc>
              <a:spcBef>
                <a:spcPts val="1800"/>
              </a:spcBef>
              <a:buNone/>
            </a:pPr>
            <a:r>
              <a:rPr lang="zh-CN" altLang="en-US" sz="2800" b="1" dirty="0" smtClean="0">
                <a:latin typeface="+mn-ea"/>
              </a:rPr>
              <a:t>第二十九条	物业公司法律事务部对于报送的恶意法律纠纷案件进行调查、分析，</a:t>
            </a:r>
            <a:r>
              <a:rPr lang="zh-CN" altLang="en-US" sz="2800" b="1" dirty="0" smtClean="0">
                <a:solidFill>
                  <a:srgbClr val="C00000"/>
                </a:solidFill>
                <a:latin typeface="+mn-ea"/>
              </a:rPr>
              <a:t>确认</a:t>
            </a:r>
            <a:r>
              <a:rPr lang="zh-CN" altLang="en-US" sz="2800" b="1" dirty="0" smtClean="0">
                <a:latin typeface="+mn-ea"/>
              </a:rPr>
              <a:t>为</a:t>
            </a:r>
            <a:r>
              <a:rPr lang="zh-CN" altLang="en-US" sz="2800" b="1" dirty="0" smtClean="0">
                <a:solidFill>
                  <a:srgbClr val="C00000"/>
                </a:solidFill>
                <a:latin typeface="+mn-ea"/>
              </a:rPr>
              <a:t>恶意</a:t>
            </a:r>
            <a:r>
              <a:rPr lang="zh-CN" altLang="en-US" sz="2800" b="1" dirty="0" smtClean="0">
                <a:latin typeface="+mn-ea"/>
              </a:rPr>
              <a:t>法律纠纷后，对进行恶意法律纠纷的单位或个人，将建立恶意诉讼</a:t>
            </a:r>
            <a:r>
              <a:rPr lang="zh-CN" altLang="en-US" sz="2800" b="1" dirty="0" smtClean="0">
                <a:solidFill>
                  <a:srgbClr val="C00000"/>
                </a:solidFill>
                <a:latin typeface="+mn-ea"/>
              </a:rPr>
              <a:t>黑名单，</a:t>
            </a:r>
            <a:r>
              <a:rPr lang="zh-CN" altLang="en-US" sz="2800" b="1" dirty="0" smtClean="0">
                <a:latin typeface="+mn-ea"/>
              </a:rPr>
              <a:t>并向物业公司及所属各单位</a:t>
            </a:r>
            <a:r>
              <a:rPr lang="zh-CN" altLang="en-US" sz="2800" b="1" dirty="0" smtClean="0">
                <a:solidFill>
                  <a:srgbClr val="C00000"/>
                </a:solidFill>
                <a:latin typeface="+mn-ea"/>
              </a:rPr>
              <a:t>发出警示通报</a:t>
            </a:r>
            <a:r>
              <a:rPr lang="zh-CN" altLang="en-US" sz="2800" b="1" dirty="0" smtClean="0">
                <a:latin typeface="+mn-ea"/>
              </a:rPr>
              <a:t>。</a:t>
            </a:r>
            <a:r>
              <a:rPr lang="zh-CN" altLang="en-US" sz="2800" b="1" dirty="0" smtClean="0">
                <a:solidFill>
                  <a:srgbClr val="C00000"/>
                </a:solidFill>
                <a:latin typeface="+mn-ea"/>
              </a:rPr>
              <a:t>各单位在选择合作方时，不得与通报中所列的单位或个人进行任何业务往来。</a:t>
            </a:r>
            <a:r>
              <a:rPr lang="zh-CN" altLang="en-US" sz="2800" b="1" dirty="0" smtClean="0">
                <a:latin typeface="+mn-ea"/>
              </a:rPr>
              <a:t>各单位与通报中所列单位或个人之间</a:t>
            </a:r>
            <a:r>
              <a:rPr lang="zh-CN" altLang="en-US" sz="2800" b="1" dirty="0" smtClean="0">
                <a:solidFill>
                  <a:srgbClr val="C00000"/>
                </a:solidFill>
                <a:latin typeface="+mn-ea"/>
              </a:rPr>
              <a:t>尚未履行完毕的合同或协议，应协商解除</a:t>
            </a:r>
            <a:r>
              <a:rPr lang="zh-CN" altLang="en-US" sz="2800" b="1" dirty="0" smtClean="0">
                <a:latin typeface="+mn-ea"/>
              </a:rPr>
              <a:t>；无法解除的应切实做好风险防范工作。</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707886"/>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 </a:t>
            </a:r>
            <a:r>
              <a:rPr lang="zh-CN" altLang="en-US" sz="3200" dirty="0" smtClean="0">
                <a:solidFill>
                  <a:schemeClr val="tx2">
                    <a:lumMod val="75000"/>
                  </a:schemeClr>
                </a:solidFill>
                <a:latin typeface="小标宋" panose="03000509000000000000" charset="-122"/>
                <a:ea typeface="小标宋" panose="03000509000000000000" charset="-122"/>
              </a:rPr>
              <a:t>法律纠纷案件管理办法</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0523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881034" y="2786058"/>
            <a:ext cx="8001056" cy="642942"/>
          </a:xfrm>
          <a:prstGeom prst="rect">
            <a:avLst/>
          </a:prstGeom>
        </p:spPr>
        <p:txBody>
          <a:bodyPr wrap="none" fromWordArt="1">
            <a:prstTxWarp prst="textPlain">
              <a:avLst>
                <a:gd name="adj" fmla="val 50000"/>
              </a:avLst>
            </a:prstTxWarp>
          </a:bodyPr>
          <a:lstStyle/>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物业费收缴涉法工作实施细则</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200"/>
              </a:spcBef>
              <a:buNone/>
            </a:pPr>
            <a:r>
              <a:rPr lang="zh-CN" altLang="en-US" sz="2800" b="1" dirty="0" smtClean="0">
                <a:latin typeface="+mn-ea"/>
              </a:rPr>
              <a:t>第一章  总 则</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第四条	 </a:t>
            </a:r>
            <a:r>
              <a:rPr lang="zh-CN" altLang="en-US" sz="2800" b="1" dirty="0" smtClean="0">
                <a:solidFill>
                  <a:srgbClr val="C00000"/>
                </a:solidFill>
                <a:latin typeface="+mn-ea"/>
              </a:rPr>
              <a:t>所属各单位负责处理本单位的物业费收缴涉法工作</a:t>
            </a:r>
            <a:r>
              <a:rPr lang="zh-CN" altLang="en-US" sz="2800" b="1" dirty="0" smtClean="0">
                <a:latin typeface="+mn-ea"/>
              </a:rPr>
              <a:t>（各单位认为需要报请物业公司总部协调处理的除外），物业公司</a:t>
            </a:r>
            <a:r>
              <a:rPr lang="zh-CN" altLang="en-US" sz="2800" b="1" dirty="0" smtClean="0">
                <a:solidFill>
                  <a:srgbClr val="C00000"/>
                </a:solidFill>
                <a:latin typeface="+mn-ea"/>
              </a:rPr>
              <a:t>法律事务部</a:t>
            </a:r>
            <a:r>
              <a:rPr lang="zh-CN" altLang="en-US" sz="2800" b="1" dirty="0" smtClean="0">
                <a:latin typeface="+mn-ea"/>
              </a:rPr>
              <a:t>负责物业费收缴涉法工作的</a:t>
            </a:r>
            <a:r>
              <a:rPr lang="zh-CN" altLang="en-US" sz="2800" b="1" dirty="0" smtClean="0">
                <a:solidFill>
                  <a:srgbClr val="C00000"/>
                </a:solidFill>
                <a:latin typeface="+mn-ea"/>
              </a:rPr>
              <a:t>监督指导</a:t>
            </a:r>
            <a:r>
              <a:rPr lang="zh-CN" altLang="en-US" sz="2800" b="1" dirty="0" smtClean="0">
                <a:latin typeface="+mn-ea"/>
              </a:rPr>
              <a:t>。</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第二章	 业主拒交物业费的一般处理措施</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第五条	 所属单位应及时催缴物业费，</a:t>
            </a:r>
            <a:r>
              <a:rPr lang="zh-CN" altLang="en-US" sz="2800" b="1" dirty="0" smtClean="0">
                <a:solidFill>
                  <a:srgbClr val="C00000"/>
                </a:solidFill>
                <a:latin typeface="+mn-ea"/>
              </a:rPr>
              <a:t>自业主逾期未交纳物业费时</a:t>
            </a:r>
            <a:r>
              <a:rPr lang="zh-CN" altLang="en-US" sz="2800" b="1" dirty="0" smtClean="0">
                <a:latin typeface="+mn-ea"/>
              </a:rPr>
              <a:t>起，每次催缴物业费的</a:t>
            </a:r>
            <a:r>
              <a:rPr lang="zh-CN" altLang="en-US" sz="2800" b="1" dirty="0" smtClean="0">
                <a:solidFill>
                  <a:srgbClr val="C00000"/>
                </a:solidFill>
                <a:latin typeface="+mn-ea"/>
              </a:rPr>
              <a:t>时间间隔不应超过两年诉讼时效</a:t>
            </a:r>
            <a:r>
              <a:rPr lang="zh-CN" altLang="en-US" sz="2800" b="1" dirty="0" smtClean="0">
                <a:latin typeface="+mn-ea"/>
              </a:rPr>
              <a:t>，且应</a:t>
            </a:r>
            <a:r>
              <a:rPr lang="zh-CN" altLang="en-US" sz="2800" b="1" dirty="0" smtClean="0">
                <a:solidFill>
                  <a:srgbClr val="C00000"/>
                </a:solidFill>
                <a:latin typeface="+mn-ea"/>
              </a:rPr>
              <a:t>保管好每次催缴的证据</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第六条	 所属单位</a:t>
            </a:r>
            <a:r>
              <a:rPr lang="zh-CN" altLang="en-US" sz="2800" b="1" dirty="0" smtClean="0">
                <a:solidFill>
                  <a:srgbClr val="C00000"/>
                </a:solidFill>
                <a:latin typeface="+mn-ea"/>
              </a:rPr>
              <a:t>申请发送律师函</a:t>
            </a:r>
            <a:r>
              <a:rPr lang="zh-CN" altLang="en-US" sz="2800" b="1" dirty="0" smtClean="0">
                <a:latin typeface="+mn-ea"/>
              </a:rPr>
              <a:t>催缴物业费前</a:t>
            </a:r>
            <a:r>
              <a:rPr lang="zh-CN" altLang="en-US" sz="2800" b="1" dirty="0" smtClean="0">
                <a:solidFill>
                  <a:srgbClr val="C00000"/>
                </a:solidFill>
                <a:latin typeface="+mn-ea"/>
              </a:rPr>
              <a:t>至少</a:t>
            </a:r>
            <a:r>
              <a:rPr lang="zh-CN" altLang="en-US" sz="2800" b="1" dirty="0" smtClean="0">
                <a:latin typeface="+mn-ea"/>
              </a:rPr>
              <a:t>应当依法通过</a:t>
            </a:r>
            <a:r>
              <a:rPr lang="zh-CN" altLang="en-US" sz="2800" b="1" dirty="0" smtClean="0">
                <a:solidFill>
                  <a:srgbClr val="C00000"/>
                </a:solidFill>
                <a:latin typeface="+mn-ea"/>
              </a:rPr>
              <a:t>电话、短信、电子邮件、上门催收、快递发送催缴函</a:t>
            </a:r>
            <a:r>
              <a:rPr lang="zh-CN" altLang="en-US" sz="2800" b="1" dirty="0" smtClean="0">
                <a:latin typeface="+mn-ea"/>
              </a:rPr>
              <a:t>（见附件</a:t>
            </a:r>
            <a:r>
              <a:rPr lang="en-US" altLang="zh-CN" sz="2800" b="1" dirty="0" smtClean="0">
                <a:latin typeface="+mn-ea"/>
              </a:rPr>
              <a:t>1</a:t>
            </a:r>
            <a:r>
              <a:rPr lang="zh-CN" altLang="en-US" sz="2800" b="1" dirty="0" smtClean="0">
                <a:latin typeface="+mn-ea"/>
              </a:rPr>
              <a:t>）的方式积极催收物业费。</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未通过第一款所述方式之一催缴物业费的，所属单位</a:t>
            </a:r>
            <a:r>
              <a:rPr lang="zh-CN" altLang="en-US" sz="2800" b="1" dirty="0" smtClean="0">
                <a:solidFill>
                  <a:srgbClr val="C00000"/>
                </a:solidFill>
                <a:latin typeface="+mn-ea"/>
              </a:rPr>
              <a:t>不得直接申请发送律师函</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第七条	 按上述第六条规定催缴后，业主拒不交纳物业费的，所属单位应当积极与业主沟通，</a:t>
            </a:r>
            <a:r>
              <a:rPr lang="zh-CN" altLang="en-US" sz="2800" b="1" dirty="0" smtClean="0">
                <a:solidFill>
                  <a:srgbClr val="C00000"/>
                </a:solidFill>
                <a:latin typeface="+mn-ea"/>
              </a:rPr>
              <a:t>了解业主拒不交费的原因</a:t>
            </a:r>
            <a:r>
              <a:rPr lang="zh-CN" altLang="en-US" sz="2800" b="1" dirty="0" smtClean="0">
                <a:latin typeface="+mn-ea"/>
              </a:rPr>
              <a:t>，并按本办法规定，根据不同原因采取相应的措施。</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所属单位与业主沟通时，可以通过</a:t>
            </a:r>
            <a:r>
              <a:rPr lang="zh-CN" altLang="en-US" sz="2800" b="1" dirty="0" smtClean="0">
                <a:solidFill>
                  <a:srgbClr val="C00000"/>
                </a:solidFill>
                <a:latin typeface="+mn-ea"/>
              </a:rPr>
              <a:t>录音</a:t>
            </a:r>
            <a:r>
              <a:rPr lang="zh-CN" altLang="en-US" sz="2800" b="1" dirty="0" smtClean="0">
                <a:latin typeface="+mn-ea"/>
              </a:rPr>
              <a:t>、</a:t>
            </a:r>
            <a:r>
              <a:rPr lang="zh-CN" altLang="en-US" sz="2800" b="1" dirty="0" smtClean="0">
                <a:solidFill>
                  <a:srgbClr val="C00000"/>
                </a:solidFill>
                <a:latin typeface="+mn-ea"/>
              </a:rPr>
              <a:t>谈话记录</a:t>
            </a:r>
            <a:r>
              <a:rPr lang="zh-CN" altLang="en-US" sz="2800" b="1" dirty="0" smtClean="0">
                <a:latin typeface="+mn-ea"/>
              </a:rPr>
              <a:t>或者其他形式对沟通的内容进行固定，以便收集、留存对所属单位有利的证据。</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71546"/>
            <a:ext cx="8915400" cy="5000660"/>
          </a:xfrm>
        </p:spPr>
        <p:txBody>
          <a:bodyPr/>
          <a:lstStyle/>
          <a:p>
            <a:pPr marL="179705" indent="720090">
              <a:lnSpc>
                <a:spcPts val="3500"/>
              </a:lnSpc>
              <a:spcBef>
                <a:spcPts val="1200"/>
              </a:spcBef>
              <a:buNone/>
            </a:pPr>
            <a:r>
              <a:rPr lang="zh-CN" altLang="en-US" sz="2800" b="1" dirty="0" smtClean="0">
                <a:latin typeface="+mn-ea"/>
              </a:rPr>
              <a:t>第八条	 业主以房屋存在</a:t>
            </a:r>
            <a:r>
              <a:rPr lang="zh-CN" altLang="en-US" sz="2800" b="1" dirty="0" smtClean="0">
                <a:solidFill>
                  <a:srgbClr val="C00000"/>
                </a:solidFill>
                <a:latin typeface="+mn-ea"/>
              </a:rPr>
              <a:t>质量问题</a:t>
            </a:r>
            <a:r>
              <a:rPr lang="zh-CN" altLang="en-US" sz="2800" b="1" dirty="0" smtClean="0">
                <a:latin typeface="+mn-ea"/>
              </a:rPr>
              <a:t>为由拒不交纳物业费的，所属单位应当告知业主不能因此拒绝交费，并按以下规定处理：</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（一）	如果房屋质量问题出现在质量</a:t>
            </a:r>
            <a:r>
              <a:rPr lang="zh-CN" altLang="en-US" sz="2800" b="1" dirty="0" smtClean="0">
                <a:solidFill>
                  <a:srgbClr val="C00000"/>
                </a:solidFill>
                <a:latin typeface="+mn-ea"/>
              </a:rPr>
              <a:t>保修期内</a:t>
            </a:r>
            <a:r>
              <a:rPr lang="zh-CN" altLang="en-US" sz="2800" b="1" dirty="0" smtClean="0">
                <a:latin typeface="+mn-ea"/>
              </a:rPr>
              <a:t>，建议业主联系开发商解决。</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（二）	如果房屋质量问题出现在质量</a:t>
            </a:r>
            <a:r>
              <a:rPr lang="zh-CN" altLang="en-US" sz="2800" b="1" dirty="0" smtClean="0">
                <a:solidFill>
                  <a:srgbClr val="C00000"/>
                </a:solidFill>
                <a:latin typeface="+mn-ea"/>
              </a:rPr>
              <a:t>保修期外</a:t>
            </a:r>
            <a:r>
              <a:rPr lang="zh-CN" altLang="en-US" sz="2800" b="1" dirty="0" smtClean="0">
                <a:latin typeface="+mn-ea"/>
              </a:rPr>
              <a:t>，属于</a:t>
            </a:r>
            <a:r>
              <a:rPr lang="zh-CN" altLang="en-US" sz="2800" b="1" dirty="0" smtClean="0">
                <a:solidFill>
                  <a:srgbClr val="C00000"/>
                </a:solidFill>
                <a:latin typeface="+mn-ea"/>
              </a:rPr>
              <a:t>业主物业专有部分</a:t>
            </a:r>
            <a:r>
              <a:rPr lang="zh-CN" altLang="en-US" sz="2800" b="1" dirty="0" smtClean="0">
                <a:latin typeface="+mn-ea"/>
              </a:rPr>
              <a:t>的质量问题，应根据</a:t>
            </a:r>
            <a:r>
              <a:rPr lang="zh-CN" altLang="en-US" sz="2800" b="1" dirty="0" smtClean="0">
                <a:solidFill>
                  <a:srgbClr val="C00000"/>
                </a:solidFill>
                <a:latin typeface="+mn-ea"/>
              </a:rPr>
              <a:t>具体情况</a:t>
            </a:r>
            <a:r>
              <a:rPr lang="zh-CN" altLang="en-US" sz="2800" b="1" dirty="0" smtClean="0">
                <a:latin typeface="+mn-ea"/>
              </a:rPr>
              <a:t>确定是否与业主沟通委托维修事宜；属于</a:t>
            </a:r>
            <a:r>
              <a:rPr lang="zh-CN" altLang="en-US" sz="2800" b="1" dirty="0" smtClean="0">
                <a:solidFill>
                  <a:srgbClr val="C00000"/>
                </a:solidFill>
                <a:latin typeface="+mn-ea"/>
              </a:rPr>
              <a:t>物业共有部分</a:t>
            </a:r>
            <a:r>
              <a:rPr lang="zh-CN" altLang="en-US" sz="2800" b="1" dirty="0" smtClean="0">
                <a:latin typeface="+mn-ea"/>
              </a:rPr>
              <a:t>的质量问题，应根据物业服务</a:t>
            </a:r>
            <a:r>
              <a:rPr lang="zh-CN" altLang="en-US" sz="2800" b="1" dirty="0" smtClean="0">
                <a:solidFill>
                  <a:srgbClr val="C00000"/>
                </a:solidFill>
                <a:latin typeface="+mn-ea"/>
              </a:rPr>
              <a:t>合同的约定确定</a:t>
            </a:r>
            <a:r>
              <a:rPr lang="zh-CN" altLang="en-US" sz="2800" b="1" dirty="0" smtClean="0">
                <a:latin typeface="+mn-ea"/>
              </a:rPr>
              <a:t>是否维修，若维修需要使用住宅专项维修资金的，按照</a:t>
            </a:r>
            <a:r>
              <a:rPr lang="en-US" altLang="zh-CN" sz="2800" b="1" dirty="0" smtClean="0">
                <a:latin typeface="+mn-ea"/>
              </a:rPr>
              <a:t>《</a:t>
            </a:r>
            <a:r>
              <a:rPr lang="zh-CN" altLang="en-US" sz="2800" b="1" dirty="0" smtClean="0">
                <a:latin typeface="+mn-ea"/>
              </a:rPr>
              <a:t>住宅专项维修资金管理办法</a:t>
            </a:r>
            <a:r>
              <a:rPr lang="en-US" altLang="zh-CN" sz="2800" b="1" dirty="0" smtClean="0">
                <a:latin typeface="+mn-ea"/>
              </a:rPr>
              <a:t>》</a:t>
            </a:r>
            <a:r>
              <a:rPr lang="zh-CN" altLang="en-US" sz="2800" b="1" dirty="0" smtClean="0">
                <a:latin typeface="+mn-ea"/>
              </a:rPr>
              <a:t>执行。</a:t>
            </a:r>
            <a:endParaRPr lang="zh-CN" altLang="en-US" sz="2800" b="1" dirty="0" smtClean="0">
              <a:latin typeface="+mn-ea"/>
            </a:endParaRPr>
          </a:p>
          <a:p>
            <a:pPr marL="179705" indent="720090">
              <a:lnSpc>
                <a:spcPts val="3500"/>
              </a:lnSpc>
              <a:spcBef>
                <a:spcPts val="12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第十条  各单位应当支持法律事务工作人员依法履行职责，为开展法律事务工作提供</a:t>
            </a:r>
            <a:r>
              <a:rPr lang="zh-CN" altLang="en-US" sz="2800" b="1" dirty="0" smtClean="0">
                <a:solidFill>
                  <a:srgbClr val="C00000"/>
                </a:solidFill>
                <a:latin typeface="+mn-ea"/>
              </a:rPr>
              <a:t>组织、经费、物资、人员等保障</a:t>
            </a:r>
            <a:r>
              <a:rPr lang="zh-CN" altLang="en-US" sz="2800" b="1" dirty="0" smtClean="0">
                <a:latin typeface="+mn-ea"/>
              </a:rPr>
              <a:t>。开展法律事务工作的经费应当在</a:t>
            </a:r>
            <a:r>
              <a:rPr lang="zh-CN" altLang="en-US" sz="2800" b="1" dirty="0" smtClean="0">
                <a:solidFill>
                  <a:srgbClr val="C00000"/>
                </a:solidFill>
                <a:latin typeface="+mn-ea"/>
              </a:rPr>
              <a:t>年初预算中予以落实</a:t>
            </a:r>
            <a:r>
              <a:rPr lang="zh-CN" altLang="en-US" sz="2800" b="1" dirty="0" smtClean="0">
                <a:latin typeface="+mn-ea"/>
              </a:rPr>
              <a:t>。</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第三章	规章制度法律审核、第四章 经济合同法律审核、第五章 重要决策法律审核</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具体规定参见</a:t>
            </a:r>
            <a:r>
              <a:rPr lang="en-US" altLang="zh-CN" sz="2800" b="1" dirty="0" smtClean="0">
                <a:solidFill>
                  <a:srgbClr val="C00000"/>
                </a:solidFill>
                <a:latin typeface="+mn-ea"/>
              </a:rPr>
              <a:t>《</a:t>
            </a:r>
            <a:r>
              <a:rPr lang="zh-CN" altLang="en-US" sz="2800" b="1" dirty="0" smtClean="0">
                <a:solidFill>
                  <a:srgbClr val="C00000"/>
                </a:solidFill>
                <a:latin typeface="+mn-ea"/>
              </a:rPr>
              <a:t>中铁建（北京）物业管理有限公司规章制度、经济合同、重大决策法律审核办法</a:t>
            </a:r>
            <a:r>
              <a:rPr lang="en-US" altLang="zh-CN" sz="2800" b="1" dirty="0" smtClean="0">
                <a:solidFill>
                  <a:srgbClr val="C00000"/>
                </a:solidFill>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年版）。</a:t>
            </a:r>
            <a:endParaRPr lang="en-US" altLang="zh-CN"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第九条	业主以</a:t>
            </a:r>
            <a:r>
              <a:rPr lang="zh-CN" altLang="en-US" sz="2800" b="1" dirty="0" smtClean="0">
                <a:solidFill>
                  <a:srgbClr val="C00000"/>
                </a:solidFill>
                <a:latin typeface="+mn-ea"/>
              </a:rPr>
              <a:t>对物业服务不满意</a:t>
            </a:r>
            <a:r>
              <a:rPr lang="zh-CN" altLang="en-US" sz="2800" b="1" dirty="0" smtClean="0">
                <a:latin typeface="+mn-ea"/>
              </a:rPr>
              <a:t>为由拒不交纳物业费的，按以下规定处理：</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如果所属单位未按合同约定提供物业服务或者所提供物业服务不符合</a:t>
            </a:r>
            <a:r>
              <a:rPr lang="zh-CN" altLang="en-US" sz="2800" b="1" dirty="0" smtClean="0">
                <a:solidFill>
                  <a:srgbClr val="C00000"/>
                </a:solidFill>
                <a:latin typeface="+mn-ea"/>
              </a:rPr>
              <a:t>约定的服务标准</a:t>
            </a:r>
            <a:r>
              <a:rPr lang="zh-CN" altLang="en-US" sz="2800" b="1" dirty="0" smtClean="0">
                <a:latin typeface="+mn-ea"/>
              </a:rPr>
              <a:t>，应当立即采取纠正措施，提供合同约定的物业服务或者改进物业服务质量，就对应期间的物业费交纳问题与业主协商确定解决方案；</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（二）	如果所属单位已按合同约定提供了物业服务，</a:t>
            </a:r>
            <a:r>
              <a:rPr lang="zh-CN" altLang="en-US" sz="2800" b="1" dirty="0" smtClean="0">
                <a:solidFill>
                  <a:srgbClr val="C00000"/>
                </a:solidFill>
                <a:latin typeface="+mn-ea"/>
              </a:rPr>
              <a:t>业主的主张没有事实依据</a:t>
            </a:r>
            <a:r>
              <a:rPr lang="zh-CN" altLang="en-US" sz="2800" b="1" dirty="0" smtClean="0">
                <a:latin typeface="+mn-ea"/>
              </a:rPr>
              <a:t>的，收集并保管好能够推翻业主主张、证明所属单位已按约定提供物业服务的证据（例如：</a:t>
            </a:r>
            <a:r>
              <a:rPr lang="zh-CN" altLang="en-US" sz="2800" b="1" dirty="0" smtClean="0">
                <a:solidFill>
                  <a:srgbClr val="C00000"/>
                </a:solidFill>
                <a:latin typeface="+mn-ea"/>
              </a:rPr>
              <a:t>物业服务现场照片</a:t>
            </a:r>
            <a:r>
              <a:rPr lang="zh-CN" altLang="en-US" sz="2800" b="1" dirty="0" smtClean="0">
                <a:latin typeface="+mn-ea"/>
              </a:rPr>
              <a:t>、委托</a:t>
            </a:r>
            <a:r>
              <a:rPr lang="zh-CN" altLang="en-US" sz="2800" b="1" dirty="0" smtClean="0">
                <a:solidFill>
                  <a:srgbClr val="C00000"/>
                </a:solidFill>
                <a:latin typeface="+mn-ea"/>
              </a:rPr>
              <a:t>第三方提供部分物业服务</a:t>
            </a:r>
            <a:r>
              <a:rPr lang="zh-CN" altLang="en-US" sz="2800" b="1" dirty="0" smtClean="0">
                <a:latin typeface="+mn-ea"/>
              </a:rPr>
              <a:t>的证明材料、</a:t>
            </a:r>
            <a:r>
              <a:rPr lang="zh-CN" altLang="en-US" sz="2800" b="1" dirty="0" smtClean="0">
                <a:solidFill>
                  <a:srgbClr val="C00000"/>
                </a:solidFill>
                <a:latin typeface="+mn-ea"/>
              </a:rPr>
              <a:t>相邻业主满意度调查结果</a:t>
            </a:r>
            <a:r>
              <a:rPr lang="zh-CN" altLang="en-US" sz="2800" b="1" dirty="0" smtClean="0">
                <a:latin typeface="+mn-ea"/>
              </a:rPr>
              <a:t>等）后，再次要求业主交费。</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第十条	 业主以</a:t>
            </a:r>
            <a:r>
              <a:rPr lang="zh-CN" altLang="en-US" sz="2800" b="1" dirty="0" smtClean="0">
                <a:solidFill>
                  <a:srgbClr val="C00000"/>
                </a:solidFill>
                <a:latin typeface="+mn-ea"/>
              </a:rPr>
              <a:t>经济困难、没时间交费或其他个人原因拒不交纳物业费</a:t>
            </a:r>
            <a:r>
              <a:rPr lang="zh-CN" altLang="en-US" sz="2800" b="1" dirty="0" smtClean="0">
                <a:latin typeface="+mn-ea"/>
              </a:rPr>
              <a:t>的，所属单位可以根据合同约定缴费时间的截止日，酌情给予业主宽限期，要求业主在</a:t>
            </a:r>
            <a:r>
              <a:rPr lang="zh-CN" altLang="en-US" sz="2800" b="1" dirty="0" smtClean="0">
                <a:solidFill>
                  <a:srgbClr val="C00000"/>
                </a:solidFill>
                <a:latin typeface="+mn-ea"/>
              </a:rPr>
              <a:t>物业费欠费确认单</a:t>
            </a:r>
            <a:r>
              <a:rPr lang="zh-CN" altLang="en-US" sz="2800" b="1" dirty="0" smtClean="0">
                <a:latin typeface="+mn-ea"/>
              </a:rPr>
              <a:t>（见附件</a:t>
            </a:r>
            <a:r>
              <a:rPr lang="en-US" altLang="zh-CN" sz="2800" b="1" dirty="0" smtClean="0">
                <a:latin typeface="+mn-ea"/>
              </a:rPr>
              <a:t>2</a:t>
            </a:r>
            <a:r>
              <a:rPr lang="zh-CN" altLang="en-US" sz="2800" b="1" dirty="0" smtClean="0">
                <a:latin typeface="+mn-ea"/>
              </a:rPr>
              <a:t>）载明的缴费日期前按时交费，由业主在物业费欠费确认单上签字并对双方的谈话进行录音。</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第十一条  经过上述催缴后，对于没有合理理由仍然拒不交费的业主，所属单位可申请以发送律师函方式催缴物业费。</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第三章	 发送律师函催缴物业费</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第十三条  所属单位在申请发送律师函时，应当向外聘法律事务机构提交以下材料：</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分公司出具的加盖其公章及负责人签名的书面承诺，承诺其提供的信息及资料的真实性、准确性和完整性，不存在虚假陈述（盖章原件）；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物业费欠缴清单（盖章原件）（见附件</a:t>
            </a:r>
            <a:r>
              <a:rPr lang="en-US" altLang="zh-CN" sz="2800" b="1" dirty="0" smtClean="0">
                <a:latin typeface="+mn-ea"/>
              </a:rPr>
              <a:t>2</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（三）	物业费欠缴原因分析（盖章原件）（见附件</a:t>
            </a:r>
            <a:r>
              <a:rPr lang="en-US" altLang="zh-CN" sz="2800" b="1" dirty="0" smtClean="0">
                <a:latin typeface="+mn-ea"/>
              </a:rPr>
              <a:t>3</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（四）	欠费业主身份证复印件（注明房号及“仅供催缴物业费使用”字样）；</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（五）	物业公司</a:t>
            </a:r>
            <a:r>
              <a:rPr lang="en-US" altLang="zh-CN" sz="2800" b="1" dirty="0" smtClean="0">
                <a:latin typeface="+mn-ea"/>
              </a:rPr>
              <a:t>/</a:t>
            </a:r>
            <a:r>
              <a:rPr lang="zh-CN" altLang="en-US" sz="2800" b="1" dirty="0" smtClean="0">
                <a:latin typeface="+mn-ea"/>
              </a:rPr>
              <a:t>分公司签订的（前期）物业服务合同或与小业主签订的物业服务合同（复印件）；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（六）	证明业主已符合交费条件的证据材料，例如：入住通知单、入住工作流转单等（复印件）；</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（七）	催缴物业费的证据，包括：电话录音、短信截屏、邮件截屏、催缴函、催缴函快递底单及签收证明、业主满意度调查问卷、欠费确认单等（复印件）；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（八）	根据具体情况要求提交的其他材料。</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除欠费业主身份证复印件外，以上复印件需要加盖公章和骑缝章。</a:t>
            </a:r>
            <a:endParaRPr lang="zh-CN" altLang="en-US" sz="2800" b="1" dirty="0" smtClean="0">
              <a:latin typeface="+mn-ea"/>
            </a:endParaRPr>
          </a:p>
          <a:p>
            <a:pPr marL="179705" indent="720090">
              <a:lnSpc>
                <a:spcPts val="4000"/>
              </a:lnSpc>
              <a:spcBef>
                <a:spcPts val="1800"/>
              </a:spcBef>
              <a:buNone/>
            </a:pPr>
            <a:endParaRPr lang="en-US" altLang="zh-CN"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142984"/>
            <a:ext cx="8915400" cy="5000660"/>
          </a:xfrm>
        </p:spPr>
        <p:txBody>
          <a:bodyPr/>
          <a:lstStyle/>
          <a:p>
            <a:pPr marL="179705" indent="720090">
              <a:lnSpc>
                <a:spcPts val="4000"/>
              </a:lnSpc>
              <a:spcBef>
                <a:spcPts val="1800"/>
              </a:spcBef>
              <a:buNone/>
            </a:pPr>
            <a:r>
              <a:rPr lang="zh-CN" altLang="en-US" sz="2800" b="1" dirty="0" smtClean="0">
                <a:latin typeface="+mn-ea"/>
              </a:rPr>
              <a:t>第十四条  为提升催缴效果，所属单位提交上述材料前需核实提供的</a:t>
            </a:r>
            <a:r>
              <a:rPr lang="zh-CN" altLang="en-US" sz="2800" b="1" dirty="0" smtClean="0">
                <a:solidFill>
                  <a:srgbClr val="C00000"/>
                </a:solidFill>
                <a:latin typeface="+mn-ea"/>
              </a:rPr>
              <a:t>电话号码不是空号</a:t>
            </a:r>
            <a:r>
              <a:rPr lang="zh-CN" altLang="en-US" sz="2800" b="1" dirty="0" smtClean="0">
                <a:latin typeface="+mn-ea"/>
              </a:rPr>
              <a:t>，并尽可能保证提供的联系</a:t>
            </a:r>
            <a:r>
              <a:rPr lang="zh-CN" altLang="en-US" sz="2800" b="1" dirty="0" smtClean="0">
                <a:solidFill>
                  <a:srgbClr val="C00000"/>
                </a:solidFill>
                <a:latin typeface="+mn-ea"/>
              </a:rPr>
              <a:t>地址</a:t>
            </a:r>
            <a:r>
              <a:rPr lang="zh-CN" altLang="en-US" sz="2800" b="1" dirty="0" smtClean="0">
                <a:latin typeface="+mn-ea"/>
              </a:rPr>
              <a:t>业主可以接</a:t>
            </a:r>
            <a:r>
              <a:rPr lang="zh-CN" altLang="en-US" sz="2800" b="1" dirty="0" smtClean="0">
                <a:solidFill>
                  <a:srgbClr val="C00000"/>
                </a:solidFill>
                <a:latin typeface="+mn-ea"/>
              </a:rPr>
              <a:t>收到</a:t>
            </a:r>
            <a:r>
              <a:rPr lang="zh-CN" altLang="en-US" sz="2800" b="1" dirty="0" smtClean="0">
                <a:latin typeface="+mn-ea"/>
              </a:rPr>
              <a:t>发送律师函的</a:t>
            </a:r>
            <a:r>
              <a:rPr lang="zh-CN" altLang="en-US" sz="2800" b="1" dirty="0" smtClean="0">
                <a:solidFill>
                  <a:srgbClr val="C00000"/>
                </a:solidFill>
                <a:latin typeface="+mn-ea"/>
              </a:rPr>
              <a:t>快递</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第十七条  所属单位在</a:t>
            </a:r>
            <a:r>
              <a:rPr lang="zh-CN" altLang="en-US" sz="2800" b="1" dirty="0" smtClean="0">
                <a:solidFill>
                  <a:srgbClr val="C00000"/>
                </a:solidFill>
                <a:latin typeface="+mn-ea"/>
              </a:rPr>
              <a:t>提交申请材料之后</a:t>
            </a:r>
            <a:r>
              <a:rPr lang="zh-CN" altLang="en-US" sz="2800" b="1" dirty="0" smtClean="0">
                <a:latin typeface="+mn-ea"/>
              </a:rPr>
              <a:t>，律师</a:t>
            </a:r>
            <a:r>
              <a:rPr lang="zh-CN" altLang="en-US" sz="2800" b="1" dirty="0" smtClean="0">
                <a:solidFill>
                  <a:srgbClr val="C00000"/>
                </a:solidFill>
                <a:latin typeface="+mn-ea"/>
              </a:rPr>
              <a:t>函发送之前</a:t>
            </a:r>
            <a:r>
              <a:rPr lang="zh-CN" altLang="en-US" sz="2800" b="1" dirty="0" smtClean="0">
                <a:latin typeface="+mn-ea"/>
              </a:rPr>
              <a:t>，</a:t>
            </a:r>
            <a:r>
              <a:rPr lang="zh-CN" altLang="en-US" sz="2800" b="1" dirty="0" smtClean="0">
                <a:solidFill>
                  <a:srgbClr val="C00000"/>
                </a:solidFill>
                <a:latin typeface="+mn-ea"/>
              </a:rPr>
              <a:t>欠费业主缴纳物业费的</a:t>
            </a:r>
            <a:r>
              <a:rPr lang="zh-CN" altLang="en-US" sz="2800" b="1" dirty="0" smtClean="0">
                <a:latin typeface="+mn-ea"/>
              </a:rPr>
              <a:t>，应</a:t>
            </a:r>
            <a:r>
              <a:rPr lang="zh-CN" altLang="en-US" sz="2800" b="1" dirty="0" smtClean="0">
                <a:solidFill>
                  <a:srgbClr val="C00000"/>
                </a:solidFill>
                <a:latin typeface="+mn-ea"/>
              </a:rPr>
              <a:t>及时告知</a:t>
            </a:r>
            <a:r>
              <a:rPr lang="zh-CN" altLang="en-US" sz="2800" b="1" dirty="0" smtClean="0">
                <a:latin typeface="+mn-ea"/>
              </a:rPr>
              <a:t>外聘法律事务机构，以便将已交费业主从发送律师函清单中排除，</a:t>
            </a:r>
            <a:r>
              <a:rPr lang="zh-CN" altLang="en-US" sz="2800" b="1" dirty="0" smtClean="0">
                <a:solidFill>
                  <a:srgbClr val="C00000"/>
                </a:solidFill>
                <a:latin typeface="+mn-ea"/>
              </a:rPr>
              <a:t>避免引发与业主间不必要的争议</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第十八条  在</a:t>
            </a:r>
            <a:r>
              <a:rPr lang="zh-CN" altLang="en-US" sz="2800" b="1" dirty="0" smtClean="0">
                <a:solidFill>
                  <a:srgbClr val="C00000"/>
                </a:solidFill>
                <a:latin typeface="+mn-ea"/>
              </a:rPr>
              <a:t>律师函发送之后</a:t>
            </a:r>
            <a:r>
              <a:rPr lang="zh-CN" altLang="en-US" sz="2800" b="1" dirty="0" smtClean="0">
                <a:latin typeface="+mn-ea"/>
              </a:rPr>
              <a:t>、</a:t>
            </a:r>
            <a:r>
              <a:rPr lang="zh-CN" altLang="en-US" sz="2800" b="1" dirty="0" smtClean="0">
                <a:solidFill>
                  <a:srgbClr val="C00000"/>
                </a:solidFill>
                <a:latin typeface="+mn-ea"/>
              </a:rPr>
              <a:t>业主收到律师函之前</a:t>
            </a:r>
            <a:r>
              <a:rPr lang="zh-CN" altLang="en-US" sz="2800" b="1" dirty="0" smtClean="0">
                <a:latin typeface="+mn-ea"/>
              </a:rPr>
              <a:t>，</a:t>
            </a:r>
            <a:r>
              <a:rPr lang="zh-CN" altLang="en-US" sz="2800" b="1" dirty="0" smtClean="0">
                <a:solidFill>
                  <a:srgbClr val="C00000"/>
                </a:solidFill>
                <a:latin typeface="+mn-ea"/>
              </a:rPr>
              <a:t>欠费业主缴纳物业费</a:t>
            </a:r>
            <a:r>
              <a:rPr lang="zh-CN" altLang="en-US" sz="2800" b="1" dirty="0" smtClean="0">
                <a:latin typeface="+mn-ea"/>
              </a:rPr>
              <a:t>的，所属单位应当与业主进行良好沟通，</a:t>
            </a:r>
            <a:r>
              <a:rPr lang="zh-CN" altLang="en-US" sz="2800" b="1" dirty="0" smtClean="0">
                <a:solidFill>
                  <a:srgbClr val="C00000"/>
                </a:solidFill>
                <a:latin typeface="+mn-ea"/>
              </a:rPr>
              <a:t>争取业主的理解</a:t>
            </a:r>
            <a:r>
              <a:rPr lang="zh-CN" altLang="en-US" sz="2800" b="1" dirty="0" smtClean="0">
                <a:latin typeface="+mn-ea"/>
              </a:rPr>
              <a:t>，</a:t>
            </a:r>
            <a:r>
              <a:rPr lang="zh-CN" altLang="en-US" sz="2800" b="1" dirty="0" smtClean="0">
                <a:solidFill>
                  <a:srgbClr val="C00000"/>
                </a:solidFill>
                <a:latin typeface="+mn-ea"/>
              </a:rPr>
              <a:t>避免业主对此产生异议</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第十九条  律师函发送之后，所属单位应当将</a:t>
            </a:r>
            <a:r>
              <a:rPr lang="zh-CN" altLang="en-US" sz="2800" b="1" dirty="0" smtClean="0">
                <a:solidFill>
                  <a:srgbClr val="C00000"/>
                </a:solidFill>
                <a:latin typeface="+mn-ea"/>
              </a:rPr>
              <a:t>律师函快递单扫描备案</a:t>
            </a:r>
            <a:r>
              <a:rPr lang="zh-CN" altLang="en-US" sz="2800" b="1" dirty="0" smtClean="0">
                <a:latin typeface="+mn-ea"/>
              </a:rPr>
              <a:t>，并将快递单</a:t>
            </a:r>
            <a:r>
              <a:rPr lang="zh-CN" altLang="en-US" sz="2800" b="1" dirty="0" smtClean="0">
                <a:solidFill>
                  <a:srgbClr val="C00000"/>
                </a:solidFill>
                <a:latin typeface="+mn-ea"/>
              </a:rPr>
              <a:t>原件及时归档保存</a:t>
            </a:r>
            <a:r>
              <a:rPr lang="zh-CN" altLang="en-US" sz="2800" b="1" dirty="0" smtClean="0">
                <a:latin typeface="+mn-ea"/>
              </a:rPr>
              <a:t>。</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200"/>
              </a:spcBef>
              <a:buNone/>
            </a:pPr>
            <a:r>
              <a:rPr lang="zh-CN" altLang="en-US" sz="2800" b="1" dirty="0" smtClean="0">
                <a:latin typeface="+mn-ea"/>
              </a:rPr>
              <a:t>第四章	 提起诉讼收缴物业费</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第二十条  对符合下列条件的业主，所属单位可以通过</a:t>
            </a:r>
            <a:r>
              <a:rPr lang="zh-CN" altLang="en-US" sz="2800" b="1" dirty="0" smtClean="0">
                <a:solidFill>
                  <a:srgbClr val="C00000"/>
                </a:solidFill>
                <a:latin typeface="+mn-ea"/>
              </a:rPr>
              <a:t>提起诉讼</a:t>
            </a:r>
            <a:r>
              <a:rPr lang="zh-CN" altLang="en-US" sz="2800" b="1" dirty="0" smtClean="0">
                <a:latin typeface="+mn-ea"/>
              </a:rPr>
              <a:t>，要求业主交纳物业费并按合同约定承担违约责任：</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（一）	具有交费能力，但无故拒不交费的；</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（二）	欠费金额较大的；</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（三）	所属单位认为应当起诉的其他情形。</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物业费起诉案件由发案单位负责处理。</a:t>
            </a:r>
            <a:endParaRPr lang="zh-CN" altLang="en-US" sz="2800" b="1" dirty="0" smtClean="0">
              <a:latin typeface="+mn-ea"/>
            </a:endParaRPr>
          </a:p>
          <a:p>
            <a:pPr marL="179705" indent="720090">
              <a:lnSpc>
                <a:spcPts val="4000"/>
              </a:lnSpc>
              <a:spcBef>
                <a:spcPts val="12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71546"/>
            <a:ext cx="8915400" cy="5286412"/>
          </a:xfrm>
        </p:spPr>
        <p:txBody>
          <a:bodyPr/>
          <a:lstStyle/>
          <a:p>
            <a:pPr marL="179705" indent="720090">
              <a:lnSpc>
                <a:spcPts val="3500"/>
              </a:lnSpc>
              <a:spcBef>
                <a:spcPts val="1200"/>
              </a:spcBef>
              <a:buNone/>
            </a:pPr>
            <a:r>
              <a:rPr lang="zh-CN" altLang="en-US" sz="2800" b="1" dirty="0" smtClean="0">
                <a:latin typeface="+mn-ea"/>
              </a:rPr>
              <a:t>第二十一条	所属单位起诉欠费业主前，应当准备以下起诉材料：</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（一）	所属单位营业执照复印件和组织机构代码证复印件（属于“三证合一”的，提供统一的营业执照复印件）；</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（二）	物业公司法定代表人或所属单位负责人证明书及身份证复印件；</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（三）	案件代理人身份证复印件；</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（四）	授权委托书；</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（五）	起诉状；</a:t>
            </a:r>
            <a:endParaRPr lang="zh-CN" altLang="en-US" sz="2800" b="1" dirty="0" smtClean="0">
              <a:latin typeface="+mn-ea"/>
            </a:endParaRPr>
          </a:p>
          <a:p>
            <a:pPr marL="179705" indent="720090">
              <a:lnSpc>
                <a:spcPts val="3500"/>
              </a:lnSpc>
              <a:spcBef>
                <a:spcPts val="12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713105"/>
            <a:ext cx="8915400" cy="5642610"/>
          </a:xfrm>
        </p:spPr>
        <p:txBody>
          <a:bodyPr/>
          <a:lstStyle/>
          <a:p>
            <a:pPr marL="179705" indent="720090">
              <a:lnSpc>
                <a:spcPts val="4000"/>
              </a:lnSpc>
              <a:spcBef>
                <a:spcPts val="1800"/>
              </a:spcBef>
              <a:buNone/>
            </a:pPr>
            <a:r>
              <a:rPr lang="zh-CN" altLang="en-US" sz="2800" b="1" dirty="0" smtClean="0">
                <a:latin typeface="+mn-ea"/>
              </a:rPr>
              <a:t>第六章	 授权委托书法律审核</a:t>
            </a:r>
            <a:endParaRPr lang="en-US" altLang="zh-CN" sz="2800" b="1" dirty="0" smtClean="0">
              <a:latin typeface="+mn-ea"/>
            </a:endParaRPr>
          </a:p>
          <a:p>
            <a:pPr marL="179705" indent="720090" latinLnBrk="0">
              <a:lnSpc>
                <a:spcPts val="4000"/>
              </a:lnSpc>
              <a:spcBef>
                <a:spcPts val="600"/>
              </a:spcBef>
              <a:buNone/>
            </a:pPr>
            <a:r>
              <a:rPr lang="zh-CN" altLang="zh-CN" sz="2800" b="1" dirty="0" smtClean="0">
                <a:latin typeface="+mn-ea"/>
              </a:rPr>
              <a:t>第二十二条  </a:t>
            </a:r>
            <a:r>
              <a:rPr lang="zh-CN" altLang="zh-CN" sz="2800" b="1" dirty="0" smtClean="0">
                <a:solidFill>
                  <a:srgbClr val="C00000"/>
                </a:solidFill>
                <a:latin typeface="+mn-ea"/>
              </a:rPr>
              <a:t>党群综合部</a:t>
            </a:r>
            <a:r>
              <a:rPr lang="zh-CN" altLang="zh-CN" sz="2800" b="1" dirty="0" smtClean="0">
                <a:latin typeface="+mn-ea"/>
              </a:rPr>
              <a:t>是物业公司授权委托书的</a:t>
            </a:r>
            <a:r>
              <a:rPr lang="zh-CN" altLang="zh-CN" sz="2800" b="1" dirty="0" smtClean="0">
                <a:solidFill>
                  <a:srgbClr val="C00000"/>
                </a:solidFill>
                <a:latin typeface="+mn-ea"/>
              </a:rPr>
              <a:t>归口管理部门</a:t>
            </a:r>
            <a:r>
              <a:rPr lang="zh-CN" altLang="zh-CN" sz="2800" b="1" dirty="0" smtClean="0">
                <a:latin typeface="+mn-ea"/>
              </a:rPr>
              <a:t>，</a:t>
            </a:r>
            <a:r>
              <a:rPr lang="zh-CN" altLang="zh-CN" sz="2800" b="1" dirty="0" smtClean="0">
                <a:solidFill>
                  <a:srgbClr val="C00000"/>
                </a:solidFill>
                <a:latin typeface="+mn-ea"/>
              </a:rPr>
              <a:t>法律事务部</a:t>
            </a:r>
            <a:r>
              <a:rPr lang="zh-CN" altLang="zh-CN" sz="2800" b="1" dirty="0" smtClean="0">
                <a:latin typeface="+mn-ea"/>
              </a:rPr>
              <a:t>是物业公司授权委托书</a:t>
            </a:r>
            <a:r>
              <a:rPr lang="zh-CN" altLang="zh-CN" sz="2800" b="1" dirty="0" smtClean="0">
                <a:solidFill>
                  <a:srgbClr val="C00000"/>
                </a:solidFill>
                <a:latin typeface="+mn-ea"/>
              </a:rPr>
              <a:t>法律审核部门</a:t>
            </a:r>
            <a:r>
              <a:rPr lang="zh-CN" altLang="zh-CN" sz="2800" b="1" dirty="0" smtClean="0">
                <a:latin typeface="+mn-ea"/>
              </a:rPr>
              <a:t>。</a:t>
            </a:r>
            <a:endParaRPr lang="zh-CN" altLang="zh-CN" sz="2800" b="1" dirty="0" smtClean="0">
              <a:latin typeface="+mn-ea"/>
            </a:endParaRPr>
          </a:p>
          <a:p>
            <a:pPr marL="179705" indent="720090" latinLnBrk="0">
              <a:lnSpc>
                <a:spcPts val="4000"/>
              </a:lnSpc>
              <a:spcBef>
                <a:spcPts val="600"/>
              </a:spcBef>
              <a:buNone/>
            </a:pPr>
            <a:r>
              <a:rPr lang="zh-CN" altLang="en-US" sz="2800" b="1" dirty="0" smtClean="0">
                <a:latin typeface="+mn-ea"/>
              </a:rPr>
              <a:t>具体规定参见</a:t>
            </a:r>
            <a:r>
              <a:rPr lang="en-US" altLang="zh-CN" sz="2800" b="1" dirty="0" smtClean="0">
                <a:solidFill>
                  <a:srgbClr val="C00000"/>
                </a:solidFill>
                <a:latin typeface="+mn-ea"/>
              </a:rPr>
              <a:t>《</a:t>
            </a:r>
            <a:r>
              <a:rPr lang="zh-CN" altLang="en-US" sz="2800" b="1" dirty="0" smtClean="0">
                <a:solidFill>
                  <a:srgbClr val="C00000"/>
                </a:solidFill>
                <a:latin typeface="+mn-ea"/>
              </a:rPr>
              <a:t>中铁建（北京）物业管理有限公司授权委托书法律审核办法</a:t>
            </a:r>
            <a:r>
              <a:rPr lang="en-US" altLang="zh-CN" sz="2800" b="1" dirty="0" smtClean="0">
                <a:solidFill>
                  <a:srgbClr val="C00000"/>
                </a:solidFill>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年版）。</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第七章	 法律纠纷案件管理</a:t>
            </a:r>
            <a:endParaRPr lang="en-US" altLang="zh-CN" sz="2800" b="1" dirty="0" smtClean="0">
              <a:latin typeface="+mn-ea"/>
            </a:endParaRPr>
          </a:p>
          <a:p>
            <a:pPr marL="179705" indent="720090" latinLnBrk="0">
              <a:lnSpc>
                <a:spcPts val="4000"/>
              </a:lnSpc>
              <a:spcBef>
                <a:spcPts val="600"/>
              </a:spcBef>
              <a:buNone/>
            </a:pPr>
            <a:r>
              <a:rPr lang="zh-CN" altLang="en-US" sz="2800" b="1" dirty="0" smtClean="0">
                <a:latin typeface="+mn-ea"/>
              </a:rPr>
              <a:t>第三十条  物业公司对法律纠纷案件处理，在遵循</a:t>
            </a:r>
            <a:r>
              <a:rPr lang="zh-CN" altLang="en-US" sz="2800" b="1" dirty="0" smtClean="0">
                <a:solidFill>
                  <a:srgbClr val="C00000"/>
                </a:solidFill>
                <a:latin typeface="+mn-ea"/>
              </a:rPr>
              <a:t>“谁造成案件，谁负责处理，谁造成损失，谁承担责任”</a:t>
            </a:r>
            <a:r>
              <a:rPr lang="zh-CN" altLang="en-US" sz="2800" b="1" dirty="0" smtClean="0">
                <a:latin typeface="+mn-ea"/>
              </a:rPr>
              <a:t>原则基础上，实行分层分类管理。</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3500"/>
              </a:lnSpc>
              <a:spcBef>
                <a:spcPts val="1200"/>
              </a:spcBef>
              <a:buNone/>
            </a:pPr>
            <a:r>
              <a:rPr lang="zh-CN" altLang="en-US" sz="2800" b="1" dirty="0" smtClean="0">
                <a:latin typeface="+mn-ea"/>
              </a:rPr>
              <a:t>（六）	证据清单；</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（七）	证据材料（可参照上述第十三条的规定准备，再加上律师函发送证明（如果有））；</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（八）	起诉所需的其他材料。</a:t>
            </a:r>
            <a:endParaRPr lang="zh-CN" altLang="en-US" sz="2800" b="1" dirty="0" smtClean="0">
              <a:latin typeface="+mn-ea"/>
            </a:endParaRPr>
          </a:p>
          <a:p>
            <a:pPr marL="179705" indent="720090">
              <a:lnSpc>
                <a:spcPts val="3500"/>
              </a:lnSpc>
              <a:spcBef>
                <a:spcPts val="1200"/>
              </a:spcBef>
              <a:buNone/>
            </a:pPr>
            <a:r>
              <a:rPr lang="zh-CN" altLang="en-US" sz="2800" b="1" dirty="0" smtClean="0">
                <a:latin typeface="+mn-ea"/>
              </a:rPr>
              <a:t>上述（一）</a:t>
            </a:r>
            <a:r>
              <a:rPr lang="en-US" altLang="zh-CN" sz="2800" b="1" dirty="0" smtClean="0">
                <a:latin typeface="+mn-ea"/>
              </a:rPr>
              <a:t>-</a:t>
            </a:r>
            <a:r>
              <a:rPr lang="zh-CN" altLang="en-US" sz="2800" b="1" dirty="0" smtClean="0">
                <a:latin typeface="+mn-ea"/>
              </a:rPr>
              <a:t>（四）项材料向</a:t>
            </a:r>
            <a:r>
              <a:rPr lang="zh-CN" altLang="en-US" sz="2800" b="1" dirty="0" smtClean="0">
                <a:solidFill>
                  <a:srgbClr val="C00000"/>
                </a:solidFill>
                <a:latin typeface="+mn-ea"/>
              </a:rPr>
              <a:t>法院提交一式一份</a:t>
            </a:r>
            <a:r>
              <a:rPr lang="zh-CN" altLang="en-US" sz="2800" b="1" dirty="0" smtClean="0">
                <a:latin typeface="+mn-ea"/>
              </a:rPr>
              <a:t>；（五）</a:t>
            </a:r>
            <a:r>
              <a:rPr lang="en-US" altLang="zh-CN" sz="2800" b="1" dirty="0" smtClean="0">
                <a:latin typeface="+mn-ea"/>
              </a:rPr>
              <a:t>-</a:t>
            </a:r>
            <a:r>
              <a:rPr lang="zh-CN" altLang="en-US" sz="2800" b="1" dirty="0" smtClean="0">
                <a:latin typeface="+mn-ea"/>
              </a:rPr>
              <a:t>（七）项材料向</a:t>
            </a:r>
            <a:r>
              <a:rPr lang="zh-CN" altLang="en-US" sz="2800" b="1" dirty="0" smtClean="0">
                <a:solidFill>
                  <a:srgbClr val="C00000"/>
                </a:solidFill>
                <a:latin typeface="+mn-ea"/>
              </a:rPr>
              <a:t>法院提交一式一份的同时按照被告人数加一份</a:t>
            </a:r>
            <a:r>
              <a:rPr lang="zh-CN" altLang="en-US" sz="2800" b="1" dirty="0" smtClean="0">
                <a:latin typeface="+mn-ea"/>
              </a:rPr>
              <a:t>。（一）</a:t>
            </a:r>
            <a:r>
              <a:rPr lang="en-US" altLang="zh-CN" sz="2800" b="1" dirty="0" smtClean="0">
                <a:latin typeface="+mn-ea"/>
              </a:rPr>
              <a:t>-</a:t>
            </a:r>
            <a:r>
              <a:rPr lang="zh-CN" altLang="en-US" sz="2800" b="1" dirty="0" smtClean="0">
                <a:latin typeface="+mn-ea"/>
              </a:rPr>
              <a:t>（三）项材料加盖所属单位公章，（四）</a:t>
            </a:r>
            <a:r>
              <a:rPr lang="en-US" altLang="zh-CN" sz="2800" b="1" dirty="0" smtClean="0">
                <a:latin typeface="+mn-ea"/>
              </a:rPr>
              <a:t>-</a:t>
            </a:r>
            <a:r>
              <a:rPr lang="zh-CN" altLang="en-US" sz="2800" b="1" dirty="0" smtClean="0">
                <a:latin typeface="+mn-ea"/>
              </a:rPr>
              <a:t>（六）项材料加盖所属单位公章、法定代表人</a:t>
            </a:r>
            <a:r>
              <a:rPr lang="en-US" altLang="zh-CN" sz="2800" b="1" dirty="0" smtClean="0">
                <a:latin typeface="+mn-ea"/>
              </a:rPr>
              <a:t>/</a:t>
            </a:r>
            <a:r>
              <a:rPr lang="zh-CN" altLang="en-US" sz="2800" b="1" dirty="0" smtClean="0">
                <a:latin typeface="+mn-ea"/>
              </a:rPr>
              <a:t>负责人签名或盖章。但是，受诉法院对起诉材料另有要求的，</a:t>
            </a:r>
            <a:r>
              <a:rPr lang="zh-CN" altLang="en-US" sz="2800" b="1" dirty="0" smtClean="0">
                <a:solidFill>
                  <a:srgbClr val="C00000"/>
                </a:solidFill>
                <a:latin typeface="+mn-ea"/>
              </a:rPr>
              <a:t>以受诉法院的要求为准</a:t>
            </a:r>
            <a:r>
              <a:rPr lang="zh-CN" altLang="en-US" sz="2800" b="1" dirty="0" smtClean="0">
                <a:latin typeface="+mn-ea"/>
              </a:rPr>
              <a:t>。</a:t>
            </a:r>
            <a:endParaRPr lang="zh-CN" altLang="en-US" sz="2800" b="1" dirty="0" smtClean="0">
              <a:latin typeface="+mn-ea"/>
            </a:endParaRPr>
          </a:p>
          <a:p>
            <a:pPr marL="179705" indent="720090">
              <a:lnSpc>
                <a:spcPts val="3500"/>
              </a:lnSpc>
              <a:spcBef>
                <a:spcPts val="12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200"/>
              </a:spcBef>
              <a:buNone/>
            </a:pPr>
            <a:r>
              <a:rPr lang="zh-CN" altLang="en-US" sz="2800" b="1" dirty="0" smtClean="0">
                <a:latin typeface="+mn-ea"/>
              </a:rPr>
              <a:t>第二十三条  所属单位签收法院</a:t>
            </a:r>
            <a:r>
              <a:rPr lang="zh-CN" altLang="en-US" sz="2800" b="1" dirty="0" smtClean="0">
                <a:solidFill>
                  <a:srgbClr val="C00000"/>
                </a:solidFill>
                <a:latin typeface="+mn-ea"/>
              </a:rPr>
              <a:t>一审判决或裁定</a:t>
            </a:r>
            <a:r>
              <a:rPr lang="en-US" altLang="zh-CN" sz="2800" b="1" dirty="0" smtClean="0">
                <a:solidFill>
                  <a:srgbClr val="C00000"/>
                </a:solidFill>
                <a:latin typeface="+mn-ea"/>
              </a:rPr>
              <a:t>1-5</a:t>
            </a:r>
            <a:r>
              <a:rPr lang="zh-CN" altLang="en-US" sz="2800" b="1" dirty="0" smtClean="0">
                <a:solidFill>
                  <a:srgbClr val="C00000"/>
                </a:solidFill>
                <a:latin typeface="+mn-ea"/>
              </a:rPr>
              <a:t>日内</a:t>
            </a:r>
            <a:r>
              <a:rPr lang="zh-CN" altLang="en-US" sz="2800" b="1" dirty="0" smtClean="0">
                <a:latin typeface="+mn-ea"/>
              </a:rPr>
              <a:t>，应将判决或裁定的</a:t>
            </a:r>
            <a:r>
              <a:rPr lang="zh-CN" altLang="en-US" sz="2800" b="1" dirty="0" smtClean="0">
                <a:solidFill>
                  <a:srgbClr val="C00000"/>
                </a:solidFill>
                <a:latin typeface="+mn-ea"/>
              </a:rPr>
              <a:t>原件扫描件以及后续处理意见（例如：是否上诉）</a:t>
            </a:r>
            <a:r>
              <a:rPr lang="zh-CN" altLang="en-US" sz="2800" b="1" dirty="0" smtClean="0">
                <a:latin typeface="+mn-ea"/>
              </a:rPr>
              <a:t>发送给物业公司客户服务部、法律事务部及相关部门</a:t>
            </a:r>
            <a:r>
              <a:rPr lang="zh-CN" altLang="en-US" sz="2800" b="1" dirty="0" smtClean="0">
                <a:solidFill>
                  <a:srgbClr val="C00000"/>
                </a:solidFill>
                <a:latin typeface="+mn-ea"/>
              </a:rPr>
              <a:t>备案</a:t>
            </a:r>
            <a:r>
              <a:rPr lang="zh-CN" altLang="en-US" sz="2800" b="1" dirty="0" smtClean="0">
                <a:latin typeface="+mn-ea"/>
              </a:rPr>
              <a:t>。</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第五章	 申请强制执行收缴物业费</a:t>
            </a:r>
            <a:endParaRPr lang="en-US" altLang="zh-CN" sz="2800" b="1" dirty="0" smtClean="0">
              <a:latin typeface="+mn-ea"/>
            </a:endParaRPr>
          </a:p>
          <a:p>
            <a:pPr marL="179705" indent="720090">
              <a:lnSpc>
                <a:spcPts val="4000"/>
              </a:lnSpc>
              <a:spcBef>
                <a:spcPts val="1200"/>
              </a:spcBef>
              <a:buNone/>
            </a:pPr>
            <a:r>
              <a:rPr lang="zh-CN" altLang="en-US" sz="2800" b="1" dirty="0" smtClean="0">
                <a:latin typeface="+mn-ea"/>
              </a:rPr>
              <a:t>第二十四条  被告业主</a:t>
            </a:r>
            <a:r>
              <a:rPr lang="zh-CN" altLang="en-US" sz="2800" b="1" dirty="0" smtClean="0">
                <a:solidFill>
                  <a:srgbClr val="C00000"/>
                </a:solidFill>
                <a:latin typeface="+mn-ea"/>
              </a:rPr>
              <a:t>未按生效的法律文书履行</a:t>
            </a:r>
            <a:r>
              <a:rPr lang="zh-CN" altLang="en-US" sz="2800" b="1" dirty="0" smtClean="0">
                <a:latin typeface="+mn-ea"/>
              </a:rPr>
              <a:t>交纳物业费义务的，在</a:t>
            </a:r>
            <a:r>
              <a:rPr lang="zh-CN" altLang="en-US" sz="2800" b="1" dirty="0" smtClean="0">
                <a:solidFill>
                  <a:srgbClr val="C00000"/>
                </a:solidFill>
                <a:latin typeface="+mn-ea"/>
              </a:rPr>
              <a:t>法律文书生效之日起一年内所属单位应依法申请强制执行</a:t>
            </a:r>
            <a:r>
              <a:rPr lang="zh-CN" altLang="en-US" sz="2800" b="1" dirty="0" smtClean="0">
                <a:latin typeface="+mn-ea"/>
              </a:rPr>
              <a:t>，并向物业公司客户服务部、法律事务部及相关部门汇报强制执行</a:t>
            </a:r>
            <a:r>
              <a:rPr lang="zh-CN" altLang="en-US" sz="2800" b="1" dirty="0" smtClean="0">
                <a:solidFill>
                  <a:srgbClr val="C00000"/>
                </a:solidFill>
                <a:latin typeface="+mn-ea"/>
              </a:rPr>
              <a:t>进展情况</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第二十五条	所属单位对未按生效法律文书履行交纳物业费义务的被告业主申请强制执行时，应当准备以下申请强制执行材料：</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（一）强制执行申请书；</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（二）生效法律文书（如生效判决书、裁定书等）；</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（三）强制执行所需的其他材料。</a:t>
            </a:r>
            <a:endParaRPr lang="zh-CN" altLang="en-US" sz="2800" b="1" dirty="0" smtClean="0">
              <a:latin typeface="+mn-ea"/>
            </a:endParaRPr>
          </a:p>
          <a:p>
            <a:pPr marL="179705" indent="720090">
              <a:lnSpc>
                <a:spcPts val="4000"/>
              </a:lnSpc>
              <a:spcBef>
                <a:spcPts val="1800"/>
              </a:spcBef>
              <a:buNone/>
            </a:pP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285860"/>
            <a:ext cx="8915400" cy="5000660"/>
          </a:xfrm>
        </p:spPr>
        <p:txBody>
          <a:bodyPr/>
          <a:lstStyle/>
          <a:p>
            <a:pPr marL="179705" indent="720090">
              <a:lnSpc>
                <a:spcPts val="4000"/>
              </a:lnSpc>
              <a:spcBef>
                <a:spcPts val="1800"/>
              </a:spcBef>
              <a:buNone/>
            </a:pPr>
            <a:r>
              <a:rPr lang="zh-CN" altLang="en-US" sz="2800" b="1" dirty="0" smtClean="0">
                <a:latin typeface="+mn-ea"/>
              </a:rPr>
              <a:t>第六章	 公 示</a:t>
            </a:r>
            <a:endParaRPr lang="en-US" altLang="zh-CN" sz="2800" b="1" dirty="0" smtClean="0">
              <a:latin typeface="+mn-ea"/>
            </a:endParaRPr>
          </a:p>
          <a:p>
            <a:pPr marL="179705" indent="720090">
              <a:lnSpc>
                <a:spcPts val="4000"/>
              </a:lnSpc>
              <a:spcBef>
                <a:spcPts val="1800"/>
              </a:spcBef>
              <a:buNone/>
            </a:pPr>
            <a:r>
              <a:rPr lang="zh-CN" altLang="en-US" sz="2800" b="1" dirty="0" smtClean="0">
                <a:latin typeface="+mn-ea"/>
              </a:rPr>
              <a:t>第二十六条	对于法院做出的所属单位胜诉的生效判决或裁定，所属单位可以在</a:t>
            </a:r>
            <a:r>
              <a:rPr lang="zh-CN" altLang="en-US" sz="2800" b="1" dirty="0" smtClean="0">
                <a:solidFill>
                  <a:srgbClr val="C00000"/>
                </a:solidFill>
                <a:latin typeface="+mn-ea"/>
              </a:rPr>
              <a:t>隐去被告业主个人信息</a:t>
            </a:r>
            <a:r>
              <a:rPr lang="zh-CN" altLang="en-US" sz="2800" b="1" dirty="0" smtClean="0">
                <a:latin typeface="+mn-ea"/>
              </a:rPr>
              <a:t>以及</a:t>
            </a:r>
            <a:r>
              <a:rPr lang="zh-CN" altLang="en-US" sz="2800" b="1" dirty="0" smtClean="0">
                <a:solidFill>
                  <a:srgbClr val="C00000"/>
                </a:solidFill>
                <a:latin typeface="+mn-ea"/>
              </a:rPr>
              <a:t>可以推断出具体业主的有关信息</a:t>
            </a:r>
            <a:r>
              <a:rPr lang="zh-CN" altLang="en-US" sz="2800" b="1" dirty="0" smtClean="0">
                <a:latin typeface="+mn-ea"/>
              </a:rPr>
              <a:t>的情况下，将生效判决或裁定在小区内公示，以引导全体业主按时交纳物业费，提高小区物业费收费率。</a:t>
            </a:r>
            <a:endParaRPr lang="zh-CN" altLang="en-US" sz="2800" b="1" dirty="0" smtClean="0">
              <a:latin typeface="+mn-ea"/>
            </a:endParaRPr>
          </a:p>
        </p:txBody>
      </p:sp>
      <p:sp>
        <p:nvSpPr>
          <p:cNvPr id="5" name="文本框 2"/>
          <p:cNvSpPr txBox="1"/>
          <p:nvPr/>
        </p:nvSpPr>
        <p:spPr>
          <a:xfrm>
            <a:off x="34925" y="17780"/>
            <a:ext cx="5561017" cy="1238801"/>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1.3.1 </a:t>
            </a:r>
            <a:r>
              <a:rPr lang="zh-CN" altLang="en-US" sz="3200" dirty="0" smtClean="0">
                <a:solidFill>
                  <a:schemeClr val="tx2">
                    <a:lumMod val="75000"/>
                  </a:schemeClr>
                </a:solidFill>
                <a:latin typeface="小标宋" panose="03000509000000000000" charset="-122"/>
                <a:ea typeface="小标宋" panose="03000509000000000000" charset="-122"/>
              </a:rPr>
              <a:t>物业费收缴涉法工作实施细则</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cstate="print"/>
          <a:srcRect/>
          <a:stretch>
            <a:fillRect/>
          </a:stretch>
        </p:blipFill>
        <p:spPr bwMode="auto">
          <a:xfrm>
            <a:off x="6810388" y="3605234"/>
            <a:ext cx="3382500" cy="2609848"/>
          </a:xfrm>
          <a:prstGeom prst="rect">
            <a:avLst/>
          </a:prstGeom>
          <a:noFill/>
          <a:ln w="9525">
            <a:noFill/>
            <a:miter lim="800000"/>
            <a:headEnd/>
            <a:tailEnd/>
          </a:ln>
          <a:effectLst/>
        </p:spPr>
      </p:pic>
      <p:sp>
        <p:nvSpPr>
          <p:cNvPr id="20523" name="WordArt 38"/>
          <p:cNvSpPr>
            <a:spLocks noChangeArrowheads="1" noChangeShapeType="1" noTextEdit="1"/>
          </p:cNvSpPr>
          <p:nvPr/>
        </p:nvSpPr>
        <p:spPr bwMode="auto">
          <a:xfrm>
            <a:off x="881034" y="2786058"/>
            <a:ext cx="8001056" cy="642942"/>
          </a:xfrm>
          <a:prstGeom prst="rect">
            <a:avLst/>
          </a:prstGeom>
        </p:spPr>
        <p:txBody>
          <a:bodyPr wrap="none" fromWordArt="1">
            <a:prstTxWarp prst="textPlain">
              <a:avLst>
                <a:gd name="adj" fmla="val 50000"/>
              </a:avLst>
            </a:prstTxWarp>
          </a:bodyPr>
          <a:lstStyle/>
          <a:p>
            <a:pPr algn="ctr"/>
            <a:r>
              <a:rPr lang="zh-CN" altLang="en-US" sz="3600" kern="10" dirty="0" smtClean="0">
                <a:ln w="9525">
                  <a:noFill/>
                  <a:round/>
                </a:ln>
                <a:solidFill>
                  <a:schemeClr val="tx2">
                    <a:lumMod val="75000"/>
                  </a:schemeClr>
                </a:solidFill>
                <a:latin typeface="微软雅黑" panose="020B0503020204020204" pitchFamily="34" charset="-122"/>
                <a:ea typeface="微软雅黑" panose="020B0503020204020204" pitchFamily="34" charset="-122"/>
              </a:rPr>
              <a:t>外聘法律事务机构管理办法</a:t>
            </a:r>
            <a:endParaRPr lang="zh-CN" altLang="en-US" sz="3600" kern="10" dirty="0">
              <a:ln w="9525">
                <a:noFill/>
                <a:round/>
              </a:ln>
              <a:solidFill>
                <a:schemeClr val="tx2">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a:lnSpc>
                <a:spcPts val="4000"/>
              </a:lnSpc>
              <a:spcBef>
                <a:spcPts val="1200"/>
              </a:spcBef>
              <a:buNone/>
            </a:pPr>
            <a:r>
              <a:rPr lang="zh-CN" altLang="en-US" sz="2800" b="1" dirty="0" smtClean="0">
                <a:latin typeface="+mn-ea"/>
              </a:rPr>
              <a:t>第二章  外聘法律事务机构的聘用 </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第六条  物业公司及所属各单位应当坚持专业性、高效性和经济性的原则，在中国铁建房地产集团有限公司或物业公司</a:t>
            </a:r>
            <a:r>
              <a:rPr lang="zh-CN" altLang="en-US" sz="2800" b="1" dirty="0" smtClean="0">
                <a:solidFill>
                  <a:srgbClr val="C00000"/>
                </a:solidFill>
                <a:latin typeface="+mn-ea"/>
              </a:rPr>
              <a:t>合格供应商名录中选择外聘法律事务机构</a:t>
            </a:r>
            <a:r>
              <a:rPr lang="zh-CN" altLang="en-US" sz="2800" b="1" dirty="0" smtClean="0">
                <a:latin typeface="+mn-ea"/>
              </a:rPr>
              <a:t>。经审查批准，确需聘用合格供应商名录之外的法律事务机构的除外。</a:t>
            </a:r>
            <a:endParaRPr lang="zh-CN" altLang="en-US" sz="2800" b="1" dirty="0" smtClean="0">
              <a:latin typeface="+mn-ea"/>
            </a:endParaRPr>
          </a:p>
          <a:p>
            <a:pPr marL="179705" indent="720090">
              <a:lnSpc>
                <a:spcPts val="4000"/>
              </a:lnSpc>
              <a:spcBef>
                <a:spcPts val="1200"/>
              </a:spcBef>
              <a:buNone/>
            </a:pPr>
            <a:endParaRPr lang="zh-CN" altLang="en-US" sz="2800" b="1" dirty="0" smtClean="0">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a:lnSpc>
                <a:spcPts val="4000"/>
              </a:lnSpc>
              <a:spcBef>
                <a:spcPts val="1200"/>
              </a:spcBef>
              <a:buNone/>
            </a:pPr>
            <a:r>
              <a:rPr lang="zh-CN" altLang="en-US" sz="2800" b="1" dirty="0" smtClean="0">
                <a:latin typeface="+mn-ea"/>
                <a:sym typeface="+mn-ea"/>
              </a:rPr>
              <a:t>第三章  </a:t>
            </a:r>
            <a:r>
              <a:rPr lang="zh-CN" altLang="en-US" sz="2800" b="1" dirty="0" smtClean="0">
                <a:solidFill>
                  <a:srgbClr val="C00000"/>
                </a:solidFill>
                <a:latin typeface="+mn-ea"/>
              </a:rPr>
              <a:t>法律纠纷案件外聘律师管理</a:t>
            </a:r>
            <a:endParaRPr lang="zh-CN" altLang="en-US" sz="2800" b="1" dirty="0" smtClean="0">
              <a:solidFill>
                <a:srgbClr val="C00000"/>
              </a:solidFill>
              <a:latin typeface="+mn-ea"/>
            </a:endParaRPr>
          </a:p>
          <a:p>
            <a:pPr marL="179705" indent="720090">
              <a:lnSpc>
                <a:spcPts val="4000"/>
              </a:lnSpc>
              <a:spcBef>
                <a:spcPts val="1200"/>
              </a:spcBef>
              <a:buNone/>
            </a:pPr>
            <a:r>
              <a:rPr lang="zh-CN" altLang="en-US" sz="2800" b="1" dirty="0" smtClean="0">
                <a:latin typeface="+mn-ea"/>
              </a:rPr>
              <a:t>第九条  物业公司及所属单位初步确定外部法律事务机构后，应当要求外部法律事务机构提供该机构指派</a:t>
            </a:r>
            <a:r>
              <a:rPr lang="zh-CN" altLang="en-US" sz="2800" b="1" dirty="0" smtClean="0">
                <a:solidFill>
                  <a:srgbClr val="C00000"/>
                </a:solidFill>
                <a:latin typeface="+mn-ea"/>
              </a:rPr>
              <a:t>律师的资质材料</a:t>
            </a:r>
            <a:r>
              <a:rPr lang="zh-CN" altLang="en-US" sz="2800" b="1" dirty="0" smtClean="0">
                <a:latin typeface="+mn-ea"/>
              </a:rPr>
              <a:t>，经审查后报请所属单位主管领导、物业公司领导审批。 </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第十条  律师聘请审批完成后，物业公司及所属单位应与该外部法律事务机构</a:t>
            </a:r>
            <a:r>
              <a:rPr lang="zh-CN" altLang="en-US" sz="2800" b="1" dirty="0" smtClean="0">
                <a:solidFill>
                  <a:srgbClr val="C00000"/>
                </a:solidFill>
                <a:latin typeface="+mn-ea"/>
              </a:rPr>
              <a:t>签署委托代理合同</a:t>
            </a:r>
            <a:r>
              <a:rPr lang="zh-CN" altLang="en-US" sz="2800" b="1" dirty="0" smtClean="0">
                <a:latin typeface="+mn-ea"/>
              </a:rPr>
              <a:t>，</a:t>
            </a:r>
            <a:r>
              <a:rPr lang="zh-CN" altLang="en-US" sz="2800" b="1" dirty="0" smtClean="0">
                <a:solidFill>
                  <a:srgbClr val="C00000"/>
                </a:solidFill>
                <a:latin typeface="+mn-ea"/>
              </a:rPr>
              <a:t>并出具授权委托书</a:t>
            </a:r>
            <a:r>
              <a:rPr lang="zh-CN" altLang="en-US" sz="2800" b="1" dirty="0" smtClean="0">
                <a:latin typeface="+mn-ea"/>
              </a:rPr>
              <a:t>。</a:t>
            </a:r>
            <a:r>
              <a:rPr lang="zh-CN" altLang="en-US" sz="2800" b="1" dirty="0" smtClean="0">
                <a:solidFill>
                  <a:srgbClr val="C00000"/>
                </a:solidFill>
                <a:latin typeface="+mn-ea"/>
              </a:rPr>
              <a:t>授权委托书应写明具体委托事项及委托权限，委托权限应注明是一般授权</a:t>
            </a:r>
            <a:r>
              <a:rPr lang="zh-CN" altLang="en-US" sz="2800" b="1" dirty="0" smtClean="0">
                <a:latin typeface="+mn-ea"/>
              </a:rPr>
              <a:t>。 </a:t>
            </a:r>
            <a:endParaRPr lang="zh-CN" altLang="en-US" sz="2800" b="1" dirty="0" smtClean="0">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a:lnSpc>
                <a:spcPts val="4000"/>
              </a:lnSpc>
              <a:spcBef>
                <a:spcPts val="1200"/>
              </a:spcBef>
              <a:buNone/>
            </a:pPr>
            <a:r>
              <a:rPr lang="zh-CN" altLang="en-US" sz="2800" b="1" dirty="0" smtClean="0">
                <a:latin typeface="+mn-ea"/>
              </a:rPr>
              <a:t>第十一条  案件审理过程中，代理律师应与物业公司法律事务部或项目法律联络员</a:t>
            </a:r>
            <a:r>
              <a:rPr lang="zh-CN" altLang="en-US" sz="2800" b="1" dirty="0" smtClean="0">
                <a:solidFill>
                  <a:srgbClr val="C00000"/>
                </a:solidFill>
                <a:latin typeface="+mn-ea"/>
              </a:rPr>
              <a:t>及时沟通、汇报有关案件处理进展，案件结案后提交结案报告</a:t>
            </a:r>
            <a:r>
              <a:rPr lang="zh-CN" altLang="en-US" sz="2800" b="1" dirty="0" smtClean="0">
                <a:latin typeface="+mn-ea"/>
              </a:rPr>
              <a:t>。</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第四章  </a:t>
            </a:r>
            <a:r>
              <a:rPr lang="zh-CN" altLang="en-US" sz="2800" b="1" dirty="0" smtClean="0">
                <a:solidFill>
                  <a:srgbClr val="C00000"/>
                </a:solidFill>
                <a:latin typeface="+mn-ea"/>
              </a:rPr>
              <a:t>外聘法律顾问管理</a:t>
            </a:r>
            <a:endParaRPr lang="zh-CN" altLang="en-US" sz="2800" b="1" dirty="0" smtClean="0">
              <a:solidFill>
                <a:srgbClr val="C00000"/>
              </a:solidFill>
              <a:latin typeface="+mn-ea"/>
            </a:endParaRPr>
          </a:p>
          <a:p>
            <a:pPr marL="179705" indent="720090">
              <a:lnSpc>
                <a:spcPts val="4000"/>
              </a:lnSpc>
              <a:spcBef>
                <a:spcPts val="1200"/>
              </a:spcBef>
              <a:buNone/>
            </a:pPr>
            <a:r>
              <a:rPr lang="zh-CN" altLang="en-US" sz="2800" b="1" dirty="0" smtClean="0">
                <a:latin typeface="+mn-ea"/>
              </a:rPr>
              <a:t>第十二条  物业公司及所属单位可以外聘法律事务机构专职律师担任公司</a:t>
            </a:r>
            <a:r>
              <a:rPr lang="zh-CN" altLang="en-US" sz="2800" b="1" dirty="0" smtClean="0">
                <a:solidFill>
                  <a:srgbClr val="C00000"/>
                </a:solidFill>
                <a:latin typeface="+mn-ea"/>
              </a:rPr>
              <a:t>常年法律顾问</a:t>
            </a:r>
            <a:r>
              <a:rPr lang="zh-CN" altLang="en-US" sz="2800" b="1" dirty="0" smtClean="0">
                <a:latin typeface="+mn-ea"/>
              </a:rPr>
              <a:t>，为公司提供综合性法律服务；也可以外聘法律事务机构专职律师担任</a:t>
            </a:r>
            <a:r>
              <a:rPr lang="zh-CN" altLang="en-US" sz="2800" b="1" dirty="0" smtClean="0">
                <a:solidFill>
                  <a:srgbClr val="C00000"/>
                </a:solidFill>
                <a:latin typeface="+mn-ea"/>
              </a:rPr>
              <a:t>专项法律顾问</a:t>
            </a:r>
            <a:r>
              <a:rPr lang="zh-CN" altLang="en-US" sz="2800" b="1" dirty="0" smtClean="0">
                <a:latin typeface="+mn-ea"/>
              </a:rPr>
              <a:t>，为公司特定事项提供法律服务。    </a:t>
            </a:r>
            <a:endParaRPr lang="zh-CN" altLang="en-US" sz="2800" b="1" dirty="0" smtClean="0">
              <a:latin typeface="+mn-ea"/>
            </a:endParaRPr>
          </a:p>
          <a:p>
            <a:pPr marL="179705" indent="720090">
              <a:lnSpc>
                <a:spcPts val="4000"/>
              </a:lnSpc>
              <a:spcBef>
                <a:spcPts val="1200"/>
              </a:spcBef>
              <a:buNone/>
            </a:pPr>
            <a:endParaRPr lang="zh-CN" altLang="en-US" sz="2800" b="1" dirty="0" smtClean="0">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latinLnBrk="0">
              <a:lnSpc>
                <a:spcPts val="3800"/>
              </a:lnSpc>
              <a:spcBef>
                <a:spcPts val="1200"/>
              </a:spcBef>
              <a:buNone/>
            </a:pPr>
            <a:r>
              <a:rPr lang="zh-CN" altLang="en-US" sz="2800" b="1" dirty="0" smtClean="0">
                <a:latin typeface="+mn-ea"/>
              </a:rPr>
              <a:t>第十四条  聘请常年法律顾问或专项法律顾问应签署</a:t>
            </a:r>
            <a:r>
              <a:rPr lang="zh-CN" altLang="en-US" sz="2800" b="1" dirty="0" smtClean="0">
                <a:solidFill>
                  <a:srgbClr val="C00000"/>
                </a:solidFill>
                <a:latin typeface="+mn-ea"/>
              </a:rPr>
              <a:t>常年法律顾问合同</a:t>
            </a:r>
            <a:r>
              <a:rPr lang="zh-CN" altLang="en-US" sz="2800" b="1" dirty="0" smtClean="0">
                <a:latin typeface="+mn-ea"/>
              </a:rPr>
              <a:t>或</a:t>
            </a:r>
            <a:r>
              <a:rPr lang="zh-CN" altLang="en-US" sz="2800" b="1" dirty="0" smtClean="0">
                <a:solidFill>
                  <a:srgbClr val="C00000"/>
                </a:solidFill>
                <a:latin typeface="+mn-ea"/>
              </a:rPr>
              <a:t>专项法律顾问合同</a:t>
            </a:r>
            <a:r>
              <a:rPr lang="zh-CN" altLang="en-US" sz="2800" b="1" dirty="0" smtClean="0">
                <a:latin typeface="+mn-ea"/>
              </a:rPr>
              <a:t>。法律顾问合同应参照中国铁建房地产集团有限公司或物业公司</a:t>
            </a:r>
            <a:r>
              <a:rPr lang="zh-CN" altLang="en-US" sz="2800" b="1" dirty="0" smtClean="0">
                <a:solidFill>
                  <a:srgbClr val="C00000"/>
                </a:solidFill>
                <a:latin typeface="+mn-ea"/>
              </a:rPr>
              <a:t>合同示范文本</a:t>
            </a:r>
            <a:r>
              <a:rPr lang="zh-CN" altLang="en-US" sz="2800" b="1" dirty="0" smtClean="0">
                <a:latin typeface="+mn-ea"/>
              </a:rPr>
              <a:t>签订。 </a:t>
            </a:r>
            <a:endParaRPr lang="zh-CN" altLang="en-US" sz="2800" b="1" dirty="0" smtClean="0">
              <a:latin typeface="+mn-ea"/>
            </a:endParaRPr>
          </a:p>
          <a:p>
            <a:pPr marL="179705" indent="720090" latinLnBrk="0">
              <a:lnSpc>
                <a:spcPts val="3800"/>
              </a:lnSpc>
              <a:spcBef>
                <a:spcPts val="1200"/>
              </a:spcBef>
              <a:buNone/>
            </a:pPr>
            <a:r>
              <a:rPr lang="zh-CN" altLang="en-US" sz="2800" b="1" dirty="0" smtClean="0">
                <a:latin typeface="+mn-ea"/>
              </a:rPr>
              <a:t>第十五条常年法律顾问合同原则上</a:t>
            </a:r>
            <a:r>
              <a:rPr lang="zh-CN" altLang="en-US" sz="2800" b="1" dirty="0" smtClean="0">
                <a:solidFill>
                  <a:srgbClr val="C00000"/>
                </a:solidFill>
                <a:latin typeface="+mn-ea"/>
              </a:rPr>
              <a:t>一年一签</a:t>
            </a:r>
            <a:r>
              <a:rPr lang="zh-CN" altLang="en-US" sz="2800" b="1" dirty="0" smtClean="0">
                <a:latin typeface="+mn-ea"/>
              </a:rPr>
              <a:t>。经合作评价良好的，其合同期限可以是两年。法律顾问合同届满或终止前若有意续聘，应及时就续聘条件进行磋商以保证法律服务的连续性。 </a:t>
            </a:r>
            <a:endParaRPr lang="zh-CN" altLang="en-US" sz="2800" b="1" dirty="0" smtClean="0">
              <a:latin typeface="+mn-ea"/>
            </a:endParaRPr>
          </a:p>
          <a:p>
            <a:pPr marL="179705" indent="720090" latinLnBrk="0">
              <a:lnSpc>
                <a:spcPts val="3800"/>
              </a:lnSpc>
              <a:spcBef>
                <a:spcPts val="1200"/>
              </a:spcBef>
              <a:buNone/>
            </a:pPr>
            <a:r>
              <a:rPr lang="zh-CN" altLang="en-US" sz="2800" b="1" dirty="0" smtClean="0">
                <a:latin typeface="+mn-ea"/>
              </a:rPr>
              <a:t>第十六条法律顾问</a:t>
            </a:r>
            <a:r>
              <a:rPr lang="zh-CN" altLang="en-US" sz="2800" b="1" dirty="0" smtClean="0">
                <a:solidFill>
                  <a:srgbClr val="C00000"/>
                </a:solidFill>
                <a:latin typeface="+mn-ea"/>
              </a:rPr>
              <a:t>合同因届满</a:t>
            </a:r>
            <a:r>
              <a:rPr lang="zh-CN" altLang="en-US" sz="2800" b="1" dirty="0" smtClean="0">
                <a:latin typeface="+mn-ea"/>
              </a:rPr>
              <a:t>或法律</a:t>
            </a:r>
            <a:r>
              <a:rPr lang="zh-CN" altLang="en-US" sz="2800" b="1" dirty="0" smtClean="0">
                <a:solidFill>
                  <a:srgbClr val="C00000"/>
                </a:solidFill>
                <a:latin typeface="+mn-ea"/>
              </a:rPr>
              <a:t>服务事项完成</a:t>
            </a:r>
            <a:r>
              <a:rPr lang="zh-CN" altLang="en-US" sz="2800" b="1" dirty="0" smtClean="0">
                <a:latin typeface="+mn-ea"/>
              </a:rPr>
              <a:t>而终止后，</a:t>
            </a:r>
            <a:r>
              <a:rPr lang="zh-CN" altLang="en-US" sz="2800" b="1" dirty="0" smtClean="0">
                <a:solidFill>
                  <a:srgbClr val="C00000"/>
                </a:solidFill>
                <a:latin typeface="+mn-ea"/>
              </a:rPr>
              <a:t>法律顾问应提交工作报告</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a:lnSpc>
                <a:spcPts val="4000"/>
              </a:lnSpc>
              <a:spcBef>
                <a:spcPts val="1200"/>
              </a:spcBef>
              <a:buNone/>
            </a:pPr>
            <a:r>
              <a:rPr lang="zh-CN" altLang="en-US" sz="2800" b="1" dirty="0" smtClean="0">
                <a:latin typeface="+mn-ea"/>
              </a:rPr>
              <a:t>第五章  </a:t>
            </a:r>
            <a:r>
              <a:rPr lang="zh-CN" altLang="en-US" sz="2800" b="1" dirty="0" smtClean="0">
                <a:solidFill>
                  <a:srgbClr val="C00000"/>
                </a:solidFill>
                <a:latin typeface="+mn-ea"/>
              </a:rPr>
              <a:t>外聘法律事务机构的评价与考核</a:t>
            </a:r>
            <a:r>
              <a:rPr lang="zh-CN" altLang="en-US" sz="2800" b="1" dirty="0" smtClean="0">
                <a:latin typeface="+mn-ea"/>
              </a:rPr>
              <a:t> </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第十七条  物业公司法律事务部应对外聘法律事务机构进行</a:t>
            </a:r>
            <a:r>
              <a:rPr lang="zh-CN" altLang="en-US" sz="2800" b="1" dirty="0" smtClean="0">
                <a:solidFill>
                  <a:srgbClr val="C00000"/>
                </a:solidFill>
                <a:latin typeface="+mn-ea"/>
              </a:rPr>
              <a:t>备案</a:t>
            </a:r>
            <a:r>
              <a:rPr lang="zh-CN" altLang="en-US" sz="2800" b="1" dirty="0" smtClean="0">
                <a:latin typeface="+mn-ea"/>
              </a:rPr>
              <a:t>和</a:t>
            </a:r>
            <a:r>
              <a:rPr lang="zh-CN" altLang="en-US" sz="2800" b="1" dirty="0" smtClean="0">
                <a:solidFill>
                  <a:srgbClr val="C00000"/>
                </a:solidFill>
                <a:latin typeface="+mn-ea"/>
              </a:rPr>
              <a:t>评价</a:t>
            </a:r>
            <a:r>
              <a:rPr lang="zh-CN" altLang="en-US" sz="2800" b="1" dirty="0" smtClean="0">
                <a:latin typeface="+mn-ea"/>
              </a:rPr>
              <a:t>管理。根据备案情况，适时对外聘法律事务机构的工作情况进行</a:t>
            </a:r>
            <a:r>
              <a:rPr lang="zh-CN" altLang="en-US" sz="2800" b="1" dirty="0" smtClean="0">
                <a:solidFill>
                  <a:srgbClr val="C00000"/>
                </a:solidFill>
                <a:latin typeface="+mn-ea"/>
              </a:rPr>
              <a:t>检查</a:t>
            </a:r>
            <a:r>
              <a:rPr lang="zh-CN" altLang="en-US" sz="2800" b="1" dirty="0" smtClean="0">
                <a:latin typeface="+mn-ea"/>
              </a:rPr>
              <a:t>。</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第十八条  外聘法律事务机构</a:t>
            </a:r>
            <a:r>
              <a:rPr lang="zh-CN" altLang="en-US" sz="2800" b="1" dirty="0" smtClean="0">
                <a:solidFill>
                  <a:srgbClr val="C00000"/>
                </a:solidFill>
                <a:latin typeface="+mn-ea"/>
              </a:rPr>
              <a:t>服务结束时</a:t>
            </a:r>
            <a:r>
              <a:rPr lang="zh-CN" altLang="en-US" sz="2800" b="1" dirty="0" smtClean="0">
                <a:latin typeface="+mn-ea"/>
              </a:rPr>
              <a:t>，物业公司及所属单位应当对外聘法律事务机构的服务做出</a:t>
            </a:r>
            <a:r>
              <a:rPr lang="zh-CN" altLang="en-US" sz="2800" b="1" dirty="0" smtClean="0">
                <a:solidFill>
                  <a:srgbClr val="C00000"/>
                </a:solidFill>
                <a:latin typeface="+mn-ea"/>
              </a:rPr>
              <a:t>评价</a:t>
            </a:r>
            <a:r>
              <a:rPr lang="zh-CN" altLang="en-US" sz="2800" b="1" dirty="0" smtClean="0">
                <a:latin typeface="+mn-ea"/>
              </a:rPr>
              <a:t>，报物业公司法律事务部备案。</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法律事务部根据各单位的评价意见做出综合评价，作为</a:t>
            </a:r>
            <a:r>
              <a:rPr lang="zh-CN" altLang="en-US" sz="2800" b="1" dirty="0" smtClean="0">
                <a:solidFill>
                  <a:srgbClr val="C00000"/>
                </a:solidFill>
                <a:latin typeface="+mn-ea"/>
              </a:rPr>
              <a:t>下次选聘</a:t>
            </a:r>
            <a:r>
              <a:rPr lang="zh-CN" altLang="en-US" sz="2800" b="1" dirty="0" smtClean="0">
                <a:latin typeface="+mn-ea"/>
              </a:rPr>
              <a:t>外部法律事务机构的重要</a:t>
            </a:r>
            <a:r>
              <a:rPr lang="zh-CN" altLang="en-US" sz="2800" b="1" dirty="0" smtClean="0">
                <a:solidFill>
                  <a:srgbClr val="C00000"/>
                </a:solidFill>
                <a:latin typeface="+mn-ea"/>
              </a:rPr>
              <a:t>依据</a:t>
            </a:r>
            <a:r>
              <a:rPr lang="zh-CN" altLang="en-US" sz="2800" b="1" dirty="0" smtClean="0">
                <a:latin typeface="+mn-ea"/>
              </a:rPr>
              <a:t>。</a:t>
            </a:r>
            <a:endParaRPr lang="zh-CN" altLang="en-US" sz="2800" b="1" dirty="0" smtClean="0">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第三十一条  构成重大法律纠纷案件和物业公司发生的案件，由法律事务部直接或参与进行案件处理。重大法律纠纷案件指具有下列情形之一的诉讼、仲裁或者可能引起诉讼、仲裁的事件：</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（一）	涉案金额</a:t>
            </a:r>
            <a:r>
              <a:rPr lang="zh-CN" altLang="en-US" sz="2800" b="1" dirty="0" smtClean="0">
                <a:solidFill>
                  <a:srgbClr val="C00000"/>
                </a:solidFill>
                <a:latin typeface="+mn-ea"/>
              </a:rPr>
              <a:t>超过</a:t>
            </a:r>
            <a:r>
              <a:rPr lang="en-US" altLang="zh-CN" sz="2800" b="1" dirty="0" smtClean="0">
                <a:solidFill>
                  <a:srgbClr val="C00000"/>
                </a:solidFill>
                <a:latin typeface="+mn-ea"/>
              </a:rPr>
              <a:t>10</a:t>
            </a:r>
            <a:r>
              <a:rPr lang="zh-CN" altLang="en-US" sz="2800" b="1" dirty="0" smtClean="0">
                <a:solidFill>
                  <a:srgbClr val="C00000"/>
                </a:solidFill>
                <a:latin typeface="+mn-ea"/>
              </a:rPr>
              <a:t>万元</a:t>
            </a:r>
            <a:r>
              <a:rPr lang="zh-CN" altLang="en-US" sz="2800" b="1" dirty="0" smtClean="0">
                <a:latin typeface="+mn-ea"/>
              </a:rPr>
              <a:t>人民币的；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（二）	物业公司及所属单位作为诉讼当事人且一审由</a:t>
            </a:r>
            <a:r>
              <a:rPr lang="zh-CN" altLang="en-US" sz="2800" b="1" dirty="0" smtClean="0">
                <a:solidFill>
                  <a:srgbClr val="C00000"/>
                </a:solidFill>
                <a:latin typeface="+mn-ea"/>
              </a:rPr>
              <a:t>中级人民法院受理</a:t>
            </a:r>
            <a:r>
              <a:rPr lang="zh-CN" altLang="en-US" sz="2800" b="1" dirty="0" smtClean="0">
                <a:latin typeface="+mn-ea"/>
              </a:rPr>
              <a:t>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（三）	</a:t>
            </a:r>
            <a:r>
              <a:rPr lang="zh-CN" altLang="en-US" sz="2800" b="1" dirty="0" smtClean="0">
                <a:solidFill>
                  <a:srgbClr val="C00000"/>
                </a:solidFill>
                <a:latin typeface="+mn-ea"/>
              </a:rPr>
              <a:t>可能引发群体性诉讼</a:t>
            </a:r>
            <a:r>
              <a:rPr lang="zh-CN" altLang="en-US" sz="2800" b="1" dirty="0" smtClean="0">
                <a:latin typeface="+mn-ea"/>
              </a:rPr>
              <a:t>或者</a:t>
            </a:r>
            <a:r>
              <a:rPr lang="zh-CN" altLang="en-US" sz="2800" b="1" dirty="0" smtClean="0">
                <a:solidFill>
                  <a:srgbClr val="C00000"/>
                </a:solidFill>
                <a:latin typeface="+mn-ea"/>
              </a:rPr>
              <a:t>系列诉讼</a:t>
            </a:r>
            <a:r>
              <a:rPr lang="zh-CN" altLang="en-US" sz="2800" b="1" dirty="0" smtClean="0">
                <a:latin typeface="+mn-ea"/>
              </a:rPr>
              <a:t>的；</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95300" y="1038225"/>
            <a:ext cx="8915400" cy="5248275"/>
          </a:xfrm>
        </p:spPr>
        <p:txBody>
          <a:bodyPr/>
          <a:lstStyle/>
          <a:p>
            <a:pPr marL="179705" indent="720090">
              <a:lnSpc>
                <a:spcPts val="4000"/>
              </a:lnSpc>
              <a:spcBef>
                <a:spcPts val="1200"/>
              </a:spcBef>
              <a:buNone/>
            </a:pPr>
            <a:r>
              <a:rPr lang="zh-CN" altLang="en-US" sz="2800" b="1" dirty="0" smtClean="0">
                <a:latin typeface="+mn-ea"/>
              </a:rPr>
              <a:t>第六章  附 则</a:t>
            </a:r>
            <a:endParaRPr lang="zh-CN" altLang="en-US" sz="2800" b="1" dirty="0" smtClean="0">
              <a:latin typeface="+mn-ea"/>
            </a:endParaRPr>
          </a:p>
          <a:p>
            <a:pPr marL="179705" indent="720090">
              <a:lnSpc>
                <a:spcPts val="4000"/>
              </a:lnSpc>
              <a:spcBef>
                <a:spcPts val="1200"/>
              </a:spcBef>
              <a:buNone/>
            </a:pPr>
            <a:r>
              <a:rPr lang="zh-CN" altLang="en-US" sz="2800" b="1" dirty="0" smtClean="0">
                <a:latin typeface="+mn-ea"/>
              </a:rPr>
              <a:t>第二十条  本办法发布前已使用外聘法律事务机构的，可按原合同约定期限继续聘用。</a:t>
            </a:r>
            <a:r>
              <a:rPr lang="zh-CN" altLang="en-US" sz="2800" b="1" dirty="0" smtClean="0">
                <a:solidFill>
                  <a:srgbClr val="C00000"/>
                </a:solidFill>
                <a:latin typeface="+mn-ea"/>
              </a:rPr>
              <a:t>聘用期满后，按本办法执行。</a:t>
            </a:r>
            <a:endParaRPr lang="zh-CN" altLang="en-US" sz="2800" b="1" dirty="0" smtClean="0">
              <a:solidFill>
                <a:srgbClr val="C00000"/>
              </a:solidFill>
              <a:latin typeface="+mn-ea"/>
            </a:endParaRPr>
          </a:p>
        </p:txBody>
      </p:sp>
      <p:sp>
        <p:nvSpPr>
          <p:cNvPr id="5" name="文本框 2"/>
          <p:cNvSpPr txBox="1"/>
          <p:nvPr/>
        </p:nvSpPr>
        <p:spPr>
          <a:xfrm>
            <a:off x="34925" y="17780"/>
            <a:ext cx="5768340" cy="701040"/>
          </a:xfrm>
          <a:prstGeom prst="rect">
            <a:avLst/>
          </a:prstGeom>
          <a:noFill/>
        </p:spPr>
        <p:txBody>
          <a:bodyPr wrap="square" rtlCol="0" anchor="t">
            <a:spAutoFit/>
          </a:bodyPr>
          <a:lstStyle/>
          <a:p>
            <a:pPr>
              <a:lnSpc>
                <a:spcPct val="125000"/>
              </a:lnSpc>
              <a:spcAft>
                <a:spcPts val="1200"/>
              </a:spcAft>
            </a:pPr>
            <a:r>
              <a:rPr lang="en-US" altLang="zh-CN" sz="3200" dirty="0" smtClean="0">
                <a:solidFill>
                  <a:schemeClr val="tx2">
                    <a:lumMod val="75000"/>
                  </a:schemeClr>
                </a:solidFill>
                <a:latin typeface="小标宋" panose="03000509000000000000" charset="-122"/>
                <a:ea typeface="小标宋" panose="03000509000000000000" charset="-122"/>
              </a:rPr>
              <a:t>1.4 </a:t>
            </a:r>
            <a:r>
              <a:rPr lang="zh-CN" altLang="en-US" sz="3200" dirty="0" smtClean="0">
                <a:solidFill>
                  <a:schemeClr val="tx2">
                    <a:lumMod val="75000"/>
                  </a:schemeClr>
                </a:solidFill>
                <a:latin typeface="小标宋" panose="03000509000000000000" charset="-122"/>
                <a:ea typeface="小标宋" panose="03000509000000000000" charset="-122"/>
              </a:rPr>
              <a:t>外聘法律事务机构管理办法</a:t>
            </a:r>
            <a:endParaRPr lang="zh-CN" altLang="en-US" sz="3200" dirty="0" smtClean="0">
              <a:solidFill>
                <a:schemeClr val="tx2">
                  <a:lumMod val="75000"/>
                </a:schemeClr>
              </a:solidFill>
              <a:latin typeface="小标宋" panose="03000509000000000000" charset="-122"/>
              <a:ea typeface="小标宋" panose="03000509000000000000" charset="-122"/>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50H11G312"/>
          <p:cNvPicPr>
            <a:picLocks noChangeAspect="1"/>
          </p:cNvPicPr>
          <p:nvPr/>
        </p:nvPicPr>
        <p:blipFill>
          <a:blip r:embed="rId1" cstate="print"/>
          <a:stretch>
            <a:fillRect/>
          </a:stretch>
        </p:blipFill>
        <p:spPr>
          <a:xfrm>
            <a:off x="-6985" y="755015"/>
            <a:ext cx="9869805" cy="5434330"/>
          </a:xfrm>
          <a:prstGeom prst="rect">
            <a:avLst/>
          </a:prstGeom>
        </p:spPr>
      </p:pic>
      <p:sp>
        <p:nvSpPr>
          <p:cNvPr id="3" name="灯片编号占位符 2"/>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925" y="17780"/>
            <a:ext cx="4664075" cy="586740"/>
          </a:xfrm>
          <a:prstGeom prst="rect">
            <a:avLst/>
          </a:prstGeom>
          <a:noFill/>
        </p:spPr>
        <p:txBody>
          <a:bodyPr wrap="square" rtlCol="0" anchor="t">
            <a:spAutoFit/>
          </a:bodyPr>
          <a:lstStyle/>
          <a:p>
            <a:r>
              <a:rPr lang="en-US" altLang="zh-CN" sz="3200" dirty="0" smtClean="0">
                <a:solidFill>
                  <a:schemeClr val="tx2">
                    <a:lumMod val="75000"/>
                  </a:schemeClr>
                </a:solidFill>
                <a:latin typeface="小标宋" panose="03000509000000000000" charset="-122"/>
                <a:ea typeface="小标宋" panose="03000509000000000000" charset="-122"/>
              </a:rPr>
              <a:t>1 </a:t>
            </a:r>
            <a:r>
              <a:rPr lang="zh-CN" altLang="en-US" sz="3200" dirty="0" smtClean="0">
                <a:solidFill>
                  <a:schemeClr val="tx2">
                    <a:lumMod val="75000"/>
                  </a:schemeClr>
                </a:solidFill>
                <a:latin typeface="小标宋" panose="03000509000000000000" charset="-122"/>
                <a:ea typeface="小标宋" panose="03000509000000000000" charset="-122"/>
              </a:rPr>
              <a:t>法律事务管理规定</a:t>
            </a:r>
            <a:endParaRPr lang="zh-CN" altLang="en-US" sz="3200" dirty="0">
              <a:solidFill>
                <a:schemeClr val="tx2">
                  <a:lumMod val="75000"/>
                </a:schemeClr>
              </a:solidFill>
              <a:latin typeface="小标宋" panose="03000509000000000000" charset="-122"/>
              <a:ea typeface="小标宋" panose="03000509000000000000" charset="-122"/>
            </a:endParaRPr>
          </a:p>
        </p:txBody>
      </p:sp>
      <p:sp>
        <p:nvSpPr>
          <p:cNvPr id="6" name="内容占位符 2"/>
          <p:cNvSpPr>
            <a:spLocks noGrp="1"/>
          </p:cNvSpPr>
          <p:nvPr>
            <p:ph idx="1"/>
          </p:nvPr>
        </p:nvSpPr>
        <p:spPr>
          <a:xfrm>
            <a:off x="495300" y="1000108"/>
            <a:ext cx="8915400" cy="5054617"/>
          </a:xfrm>
        </p:spPr>
        <p:txBody>
          <a:bodyPr/>
          <a:lstStyle/>
          <a:p>
            <a:pPr marL="179705" indent="720090">
              <a:lnSpc>
                <a:spcPts val="4000"/>
              </a:lnSpc>
              <a:spcBef>
                <a:spcPts val="1800"/>
              </a:spcBef>
              <a:buNone/>
            </a:pPr>
            <a:r>
              <a:rPr lang="zh-CN" altLang="en-US" sz="2800" b="1" dirty="0" smtClean="0">
                <a:latin typeface="+mn-ea"/>
              </a:rPr>
              <a:t>（四）	其他涉及出资人和物业公司重大权益或者具有国内外</a:t>
            </a:r>
            <a:r>
              <a:rPr lang="zh-CN" altLang="en-US" sz="2800" b="1" dirty="0" smtClean="0">
                <a:solidFill>
                  <a:srgbClr val="C00000"/>
                </a:solidFill>
                <a:latin typeface="+mn-ea"/>
              </a:rPr>
              <a:t>重大影响</a:t>
            </a:r>
            <a:r>
              <a:rPr lang="zh-CN" altLang="en-US" sz="2800" b="1" dirty="0" smtClean="0">
                <a:latin typeface="+mn-ea"/>
              </a:rPr>
              <a:t>的。</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第三十二条	涉案金额</a:t>
            </a:r>
            <a:r>
              <a:rPr lang="en-US" altLang="zh-CN" sz="2800" b="1" dirty="0" smtClean="0">
                <a:solidFill>
                  <a:srgbClr val="C00000"/>
                </a:solidFill>
                <a:latin typeface="+mn-ea"/>
              </a:rPr>
              <a:t>10</a:t>
            </a:r>
            <a:r>
              <a:rPr lang="zh-CN" altLang="en-US" sz="2800" b="1" dirty="0" smtClean="0">
                <a:solidFill>
                  <a:srgbClr val="C00000"/>
                </a:solidFill>
                <a:latin typeface="+mn-ea"/>
              </a:rPr>
              <a:t>万元人民币（含</a:t>
            </a:r>
            <a:r>
              <a:rPr lang="en-US" altLang="zh-CN" sz="2800" b="1" dirty="0" smtClean="0">
                <a:solidFill>
                  <a:srgbClr val="C00000"/>
                </a:solidFill>
                <a:latin typeface="+mn-ea"/>
              </a:rPr>
              <a:t>10</a:t>
            </a:r>
            <a:r>
              <a:rPr lang="zh-CN" altLang="en-US" sz="2800" b="1" dirty="0" smtClean="0">
                <a:solidFill>
                  <a:srgbClr val="C00000"/>
                </a:solidFill>
                <a:latin typeface="+mn-ea"/>
              </a:rPr>
              <a:t>万元人民币）以下</a:t>
            </a:r>
            <a:r>
              <a:rPr lang="zh-CN" altLang="en-US" sz="2800" b="1" dirty="0" smtClean="0">
                <a:latin typeface="+mn-ea"/>
              </a:rPr>
              <a:t>的案件，由</a:t>
            </a:r>
            <a:r>
              <a:rPr lang="zh-CN" altLang="en-US" sz="2800" b="1" dirty="0" smtClean="0">
                <a:solidFill>
                  <a:srgbClr val="C00000"/>
                </a:solidFill>
                <a:latin typeface="+mn-ea"/>
              </a:rPr>
              <a:t>发案单位负责处理</a:t>
            </a:r>
            <a:r>
              <a:rPr lang="zh-CN" altLang="en-US" sz="2800" b="1" dirty="0" smtClean="0">
                <a:latin typeface="+mn-ea"/>
              </a:rPr>
              <a:t>（发案单位认为需要报告物业公司法律事务部直接或参与处理的除外）。</a:t>
            </a:r>
            <a:endParaRPr lang="zh-CN" altLang="en-US" sz="2800" b="1" dirty="0" smtClean="0">
              <a:latin typeface="+mn-ea"/>
            </a:endParaRPr>
          </a:p>
          <a:p>
            <a:pPr marL="179705" indent="720090">
              <a:lnSpc>
                <a:spcPts val="4000"/>
              </a:lnSpc>
              <a:spcBef>
                <a:spcPts val="1800"/>
              </a:spcBef>
              <a:buNone/>
            </a:pPr>
            <a:r>
              <a:rPr lang="zh-CN" altLang="en-US" sz="2800" b="1" dirty="0" smtClean="0">
                <a:latin typeface="+mn-ea"/>
              </a:rPr>
              <a:t>第三十三条	</a:t>
            </a:r>
            <a:r>
              <a:rPr lang="zh-CN" altLang="en-US" sz="2800" b="1" dirty="0" smtClean="0">
                <a:solidFill>
                  <a:srgbClr val="C00000"/>
                </a:solidFill>
                <a:latin typeface="+mn-ea"/>
              </a:rPr>
              <a:t>物业费起诉案件</a:t>
            </a:r>
            <a:r>
              <a:rPr lang="zh-CN" altLang="en-US" sz="2800" b="1" dirty="0" smtClean="0">
                <a:latin typeface="+mn-ea"/>
              </a:rPr>
              <a:t>依据</a:t>
            </a:r>
            <a:r>
              <a:rPr lang="en-US" altLang="zh-CN" sz="2800" b="1" dirty="0" smtClean="0">
                <a:latin typeface="+mn-ea"/>
              </a:rPr>
              <a:t>《</a:t>
            </a:r>
            <a:r>
              <a:rPr lang="zh-CN" altLang="en-US" sz="2800" b="1" dirty="0" smtClean="0">
                <a:latin typeface="+mn-ea"/>
              </a:rPr>
              <a:t>中铁建（北京）物业管理有限公司物业费收缴涉法工作实施细则</a:t>
            </a:r>
            <a:r>
              <a:rPr lang="en-US" altLang="zh-CN" sz="2800" b="1" dirty="0" smtClean="0">
                <a:latin typeface="+mn-ea"/>
              </a:rPr>
              <a:t>》</a:t>
            </a:r>
            <a:r>
              <a:rPr lang="zh-CN" altLang="en-US" sz="2800" b="1" dirty="0" smtClean="0">
                <a:latin typeface="+mn-ea"/>
              </a:rPr>
              <a:t>（</a:t>
            </a:r>
            <a:r>
              <a:rPr lang="en-US" altLang="zh-CN" sz="2800" b="1" dirty="0" smtClean="0">
                <a:latin typeface="+mn-ea"/>
              </a:rPr>
              <a:t>2016</a:t>
            </a:r>
            <a:r>
              <a:rPr lang="zh-CN" altLang="en-US" sz="2800" b="1" dirty="0" smtClean="0">
                <a:latin typeface="+mn-ea"/>
              </a:rPr>
              <a:t>年版）执行。</a:t>
            </a:r>
            <a:endParaRPr lang="zh-CN" altLang="en-US" sz="2800" b="1" dirty="0" smtClean="0">
              <a:latin typeface="+mn-ea"/>
            </a:endParaRPr>
          </a:p>
        </p:txBody>
      </p:sp>
      <p:sp>
        <p:nvSpPr>
          <p:cNvPr id="4" name="灯片编号占位符 3"/>
          <p:cNvSpPr>
            <a:spLocks noGrp="1"/>
          </p:cNvSpPr>
          <p:nvPr>
            <p:ph type="sldNum" sz="quarter" idx="12"/>
          </p:nvPr>
        </p:nvSpPr>
        <p:spPr/>
        <p:txBody>
          <a:bodyPr/>
          <a:lstStyle/>
          <a:p>
            <a:pPr>
              <a:defRPr/>
            </a:pPr>
            <a:fld id="{F86B6C45-8364-430E-82A0-FF788589F6D3}" type="slidenum">
              <a:rPr lang="zh-CN" altLang="en-US" smtClean="0"/>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11886</Words>
  <Application>WPS 演示</Application>
  <PresentationFormat>A4 纸张(210x297 毫米)</PresentationFormat>
  <Paragraphs>658</Paragraphs>
  <Slides>81</Slides>
  <Notes>6</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81</vt:i4>
      </vt:variant>
    </vt:vector>
  </HeadingPairs>
  <TitlesOfParts>
    <vt:vector size="89" baseType="lpstr">
      <vt:lpstr>Arial</vt:lpstr>
      <vt:lpstr>宋体</vt:lpstr>
      <vt:lpstr>Wingdings</vt:lpstr>
      <vt:lpstr>Calibri</vt:lpstr>
      <vt:lpstr>微软雅黑</vt:lpstr>
      <vt:lpstr>小标宋</vt:lpstr>
      <vt:lpstr>Office 主题</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2095</cp:revision>
  <cp:lastPrinted>2015-01-08T09:03:00Z</cp:lastPrinted>
  <dcterms:created xsi:type="dcterms:W3CDTF">2016-06-17T03:15:00Z</dcterms:created>
  <dcterms:modified xsi:type="dcterms:W3CDTF">2016-08-04T05:31:08Z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